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8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  <p:pic>
        <p:nvPicPr>
          <p:cNvPr id="6" name="bg object 16"/>
          <p:cNvPicPr/>
          <p:nvPr/>
        </p:nvPicPr>
        <p:blipFill>
          <a:blip r:embed="rId15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  <p:sp>
        <p:nvSpPr>
          <p:cNvPr id="2" name="bg object 17"/>
          <p:cNvSpPr/>
          <p:nvPr/>
        </p:nvSpPr>
        <p:spPr>
          <a:xfrm>
            <a:off x="2692800" y="3521880"/>
            <a:ext cx="6815520" cy="360"/>
          </a:xfrm>
          <a:custGeom>
            <a:avLst/>
            <a:gdLst/>
            <a:ahLst/>
            <a:cxnLst/>
            <a:rect l="l" t="t" r="r" b="b"/>
            <a:pathLst>
              <a:path w="6816090">
                <a:moveTo>
                  <a:pt x="0" y="0"/>
                </a:moveTo>
                <a:lnTo>
                  <a:pt x="6815709" y="0"/>
                </a:lnTo>
              </a:path>
            </a:pathLst>
          </a:custGeom>
          <a:noFill/>
          <a:ln w="15120">
            <a:solidFill>
              <a:srgbClr val="E8D19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 w="0">
            <a:noFill/>
          </a:ln>
        </p:spPr>
      </p:pic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object 2"/>
          <p:cNvSpPr/>
          <p:nvPr/>
        </p:nvSpPr>
        <p:spPr>
          <a:xfrm>
            <a:off x="2819520" y="1371600"/>
            <a:ext cx="6296760" cy="332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800" algn="ctr">
              <a:lnSpc>
                <a:spcPct val="100000"/>
              </a:lnSpc>
              <a:spcBef>
                <a:spcPts val="99"/>
              </a:spcBef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Министерство здравоохранения </a:t>
            </a:r>
            <a:endParaRPr lang="ru-RU" sz="1600" b="0" strike="noStrike" spc="-1" dirty="0">
              <a:latin typeface="Arial"/>
            </a:endParaRPr>
          </a:p>
          <a:p>
            <a:pPr marL="1800" algn="ctr">
              <a:lnSpc>
                <a:spcPct val="100000"/>
              </a:lnSpc>
              <a:spcBef>
                <a:spcPts val="99"/>
              </a:spcBef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Воронежской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области</a:t>
            </a:r>
            <a:endParaRPr lang="ru-RU" sz="1600" b="0" strike="noStrike" spc="-1" dirty="0">
              <a:latin typeface="Arial"/>
            </a:endParaRPr>
          </a:p>
          <a:p>
            <a:pPr marL="1800"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  <a:p>
            <a:pPr marL="1800" algn="ctr">
              <a:lnSpc>
                <a:spcPct val="100000"/>
              </a:lnSpc>
              <a:spcBef>
                <a:spcPts val="125"/>
              </a:spcBef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Бюджетное учреждение здравоохранения Воронежской области </a:t>
            </a:r>
            <a:endParaRPr lang="ru-RU" sz="1600" b="0" strike="noStrike" spc="-1" dirty="0">
              <a:latin typeface="Arial"/>
            </a:endParaRPr>
          </a:p>
          <a:p>
            <a:pPr marL="1800" algn="ctr">
              <a:lnSpc>
                <a:spcPct val="100000"/>
              </a:lnSpc>
              <a:spcBef>
                <a:spcPts val="125"/>
              </a:spcBef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«Воронежский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областной научно-клинический онкологический центр»</a:t>
            </a:r>
            <a:endParaRPr lang="ru-RU" sz="1600" b="0" strike="noStrike" spc="-1" dirty="0">
              <a:latin typeface="Arial"/>
            </a:endParaRPr>
          </a:p>
          <a:p>
            <a:pPr marL="12240" indent="720" algn="ctr">
              <a:lnSpc>
                <a:spcPts val="3841"/>
              </a:lnSpc>
              <a:spcBef>
                <a:spcPts val="96"/>
              </a:spcBef>
              <a:tabLst>
                <a:tab pos="0" algn="l"/>
              </a:tabLst>
            </a:pPr>
            <a:endParaRPr lang="ru-RU" sz="1600" b="0" strike="noStrike" spc="-1" dirty="0">
              <a:latin typeface="Arial"/>
            </a:endParaRPr>
          </a:p>
          <a:p>
            <a:pPr marL="12240" indent="720" algn="ctr">
              <a:lnSpc>
                <a:spcPts val="3841"/>
              </a:lnSpc>
              <a:spcBef>
                <a:spcPts val="96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252525"/>
                </a:solidFill>
                <a:latin typeface="Times New Roman"/>
                <a:ea typeface="DejaVu Sans"/>
              </a:rPr>
              <a:t>Обучение</a:t>
            </a:r>
            <a:r>
              <a:rPr lang="ru-RU" sz="2800" b="0" strike="noStrike" spc="-75" dirty="0">
                <a:solidFill>
                  <a:srgbClr val="252525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>
                <a:solidFill>
                  <a:srgbClr val="252525"/>
                </a:solidFill>
                <a:latin typeface="Times New Roman"/>
                <a:ea typeface="DejaVu Sans"/>
              </a:rPr>
              <a:t>пациента</a:t>
            </a:r>
            <a:r>
              <a:rPr lang="ru-RU" sz="2800" b="0" strike="noStrike" spc="-60" dirty="0">
                <a:solidFill>
                  <a:srgbClr val="252525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2" dirty="0">
                <a:solidFill>
                  <a:srgbClr val="252525"/>
                </a:solidFill>
                <a:latin typeface="Times New Roman"/>
                <a:ea typeface="DejaVu Sans"/>
              </a:rPr>
              <a:t>и/или </a:t>
            </a:r>
            <a:r>
              <a:rPr lang="ru-RU" sz="2800" b="0" strike="noStrike" spc="-21" dirty="0">
                <a:solidFill>
                  <a:srgbClr val="252525"/>
                </a:solidFill>
                <a:latin typeface="Times New Roman"/>
                <a:ea typeface="DejaVu Sans"/>
              </a:rPr>
              <a:t>родственников</a:t>
            </a:r>
            <a:r>
              <a:rPr lang="ru-RU" sz="2800" b="0" strike="noStrike" spc="-114" dirty="0">
                <a:solidFill>
                  <a:srgbClr val="252525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2" dirty="0">
                <a:solidFill>
                  <a:srgbClr val="252525"/>
                </a:solidFill>
                <a:latin typeface="Times New Roman"/>
                <a:ea typeface="DejaVu Sans"/>
              </a:rPr>
              <a:t>уходу</a:t>
            </a:r>
            <a:r>
              <a:rPr lang="ru-RU" sz="2800" b="0" strike="noStrike" spc="-100" dirty="0">
                <a:solidFill>
                  <a:srgbClr val="252525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>
                <a:solidFill>
                  <a:srgbClr val="252525"/>
                </a:solidFill>
                <a:latin typeface="Times New Roman"/>
                <a:ea typeface="DejaVu Sans"/>
              </a:rPr>
              <a:t>за</a:t>
            </a:r>
            <a:r>
              <a:rPr lang="ru-RU" sz="2800" b="0" strike="noStrike" spc="-60" dirty="0">
                <a:solidFill>
                  <a:srgbClr val="252525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2" dirty="0">
                <a:solidFill>
                  <a:srgbClr val="252525"/>
                </a:solidFill>
                <a:latin typeface="Times New Roman"/>
                <a:ea typeface="DejaVu Sans"/>
              </a:rPr>
              <a:t>кишечными стомами.</a:t>
            </a:r>
            <a:endParaRPr lang="ru-RU" sz="2800" b="0" strike="noStrike" spc="-1" dirty="0">
              <a:latin typeface="Arial"/>
            </a:endParaRPr>
          </a:p>
          <a:p>
            <a:pPr marL="523800" indent="720" algn="ctr">
              <a:lnSpc>
                <a:spcPct val="100000"/>
              </a:lnSpc>
              <a:spcBef>
                <a:spcPts val="1106"/>
              </a:spcBef>
              <a:tabLst>
                <a:tab pos="0" algn="l"/>
              </a:tabLst>
            </a:pPr>
            <a:endParaRPr lang="ru-RU" sz="2800" b="0" strike="noStrike" spc="-1" dirty="0">
              <a:latin typeface="Arial"/>
            </a:endParaRPr>
          </a:p>
        </p:txBody>
      </p:sp>
      <p:sp>
        <p:nvSpPr>
          <p:cNvPr id="159" name="object 3"/>
          <p:cNvSpPr/>
          <p:nvPr/>
        </p:nvSpPr>
        <p:spPr>
          <a:xfrm>
            <a:off x="5257800" y="6400440"/>
            <a:ext cx="1556280" cy="56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Воронеж 2025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60" name="Изображение 4"/>
          <p:cNvPicPr/>
          <p:nvPr/>
        </p:nvPicPr>
        <p:blipFill>
          <a:blip r:embed="rId2"/>
          <a:stretch/>
        </p:blipFill>
        <p:spPr>
          <a:xfrm>
            <a:off x="10515600" y="152280"/>
            <a:ext cx="1550520" cy="1335960"/>
          </a:xfrm>
          <a:prstGeom prst="rect">
            <a:avLst/>
          </a:prstGeom>
          <a:ln w="0">
            <a:noFill/>
          </a:ln>
        </p:spPr>
      </p:pic>
      <p:sp>
        <p:nvSpPr>
          <p:cNvPr id="161" name="object 2"/>
          <p:cNvSpPr/>
          <p:nvPr/>
        </p:nvSpPr>
        <p:spPr>
          <a:xfrm>
            <a:off x="5181480" y="5715000"/>
            <a:ext cx="7368840" cy="92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240" indent="720" algn="ctr">
              <a:lnSpc>
                <a:spcPct val="100000"/>
              </a:lnSpc>
              <a:spcBef>
                <a:spcPts val="96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Сухомлинов Д.С.  специалист кабинета стомированных пациентов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  <a:p>
            <a:pPr marL="12240" indent="720" algn="ctr">
              <a:lnSpc>
                <a:spcPct val="100000"/>
              </a:lnSpc>
              <a:spcBef>
                <a:spcPts val="96"/>
              </a:spcBef>
              <a:tabLst>
                <a:tab pos="0" algn="l"/>
              </a:tabLst>
            </a:pPr>
            <a:endParaRPr lang="ru-RU" sz="1600" b="0" strike="noStrike" spc="-1">
              <a:latin typeface="Arial"/>
            </a:endParaRPr>
          </a:p>
          <a:p>
            <a:pPr marL="523800" indent="720" algn="ctr">
              <a:lnSpc>
                <a:spcPct val="100000"/>
              </a:lnSpc>
              <a:spcBef>
                <a:spcPts val="1106"/>
              </a:spcBef>
              <a:tabLst>
                <a:tab pos="0" algn="l"/>
              </a:tabLst>
            </a:pP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 txBox="1"/>
          <p:nvPr/>
        </p:nvSpPr>
        <p:spPr>
          <a:xfrm>
            <a:off x="779040" y="422280"/>
            <a:ext cx="1059228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62756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Основные</a:t>
            </a:r>
            <a:r>
              <a:rPr lang="ru-RU" sz="3200" b="0" strike="noStrike" spc="-5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правила</a:t>
            </a:r>
            <a:r>
              <a:rPr lang="ru-RU" sz="3200" b="0" strike="noStrike" spc="-41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ухода</a:t>
            </a:r>
            <a:r>
              <a:rPr lang="ru-RU" sz="3200" b="0" strike="noStrike" spc="-21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за</a:t>
            </a:r>
            <a:r>
              <a:rPr lang="ru-RU" sz="3200" b="0" strike="noStrike" spc="-1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стомой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11" name="object 3"/>
          <p:cNvSpPr/>
          <p:nvPr/>
        </p:nvSpPr>
        <p:spPr>
          <a:xfrm>
            <a:off x="720360" y="1026000"/>
            <a:ext cx="10925640" cy="52456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    Пациенту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очень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важно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научиться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самостоятельному</a:t>
            </a:r>
            <a:r>
              <a:rPr lang="ru-RU" sz="2000" b="0" strike="noStrike" spc="-6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уходу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err="1">
                <a:solidFill>
                  <a:srgbClr val="000000"/>
                </a:solidFill>
                <a:latin typeface="Tahoma"/>
                <a:ea typeface="DejaVu Sans"/>
              </a:rPr>
              <a:t>стомой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.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замены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калоприёмника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необходимо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подготовить:</a:t>
            </a:r>
            <a:endParaRPr lang="ru-RU" sz="2000" b="0" strike="noStrike" spc="-1" dirty="0">
              <a:latin typeface="Arial"/>
            </a:endParaRPr>
          </a:p>
          <a:p>
            <a:pPr marL="306000" indent="-293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  <a:tabLst>
                <a:tab pos="306000" algn="l"/>
              </a:tabLst>
            </a:pP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Зеркало;</a:t>
            </a:r>
            <a:endParaRPr lang="ru-RU" sz="2000" b="0" strike="noStrike" spc="-1" dirty="0">
              <a:latin typeface="Arial"/>
            </a:endParaRPr>
          </a:p>
          <a:p>
            <a:pPr marL="306000" indent="-293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  <a:tabLst>
                <a:tab pos="3060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Ножницы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(лучше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загнутыми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тупыми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концами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);</a:t>
            </a:r>
            <a:endParaRPr lang="ru-RU" sz="2000" b="0" strike="noStrike" spc="-1" dirty="0">
              <a:latin typeface="Arial"/>
            </a:endParaRPr>
          </a:p>
          <a:p>
            <a:pPr marL="306000" indent="-293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  <a:tabLst>
                <a:tab pos="3060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Измеритель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стомы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и/или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трафарет;</a:t>
            </a:r>
            <a:endParaRPr lang="ru-RU" sz="2000" b="0" strike="noStrike" spc="-1" dirty="0">
              <a:latin typeface="Arial"/>
            </a:endParaRPr>
          </a:p>
          <a:p>
            <a:pPr marL="302760" indent="-2898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  <a:tabLst>
                <a:tab pos="302760" algn="l"/>
              </a:tabLst>
            </a:pP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Ручку;</a:t>
            </a:r>
            <a:endParaRPr lang="ru-RU" sz="2000" b="0" strike="noStrike" spc="-1" dirty="0">
              <a:latin typeface="Arial"/>
            </a:endParaRPr>
          </a:p>
          <a:p>
            <a:pPr marL="306000" indent="-293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  <a:tabLst>
                <a:tab pos="3060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Полиэтиленовый</a:t>
            </a:r>
            <a:r>
              <a:rPr lang="ru-RU" sz="20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пакет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утилизации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использованного</a:t>
            </a:r>
            <a:r>
              <a:rPr lang="ru-RU" sz="20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калоприемника;</a:t>
            </a:r>
            <a:endParaRPr lang="ru-RU" sz="2000" b="0" strike="noStrike" spc="-1" dirty="0">
              <a:latin typeface="Arial"/>
            </a:endParaRPr>
          </a:p>
          <a:p>
            <a:pPr marL="306000" indent="-293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  <a:tabLst>
                <a:tab pos="3060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Жидкое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мыло;</a:t>
            </a:r>
            <a:endParaRPr lang="ru-RU" sz="2000" b="0" strike="noStrike" spc="-1" dirty="0">
              <a:latin typeface="Arial"/>
            </a:endParaRPr>
          </a:p>
          <a:p>
            <a:pPr marL="285840" indent="-272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  <a:tabLst>
                <a:tab pos="28584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Одно-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двухкомпонентные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калоприемники;</a:t>
            </a:r>
            <a:endParaRPr lang="ru-RU" sz="2000" b="0" strike="noStrike" spc="-1" dirty="0">
              <a:latin typeface="Arial"/>
            </a:endParaRPr>
          </a:p>
          <a:p>
            <a:pPr marL="306000" indent="-293040">
              <a:lnSpc>
                <a:spcPct val="100000"/>
              </a:lnSpc>
              <a:spcBef>
                <a:spcPts val="6"/>
              </a:spcBef>
              <a:buClr>
                <a:srgbClr val="000000"/>
              </a:buClr>
              <a:buFont typeface="StarSymbol"/>
              <a:buAutoNum type="arabicPeriod"/>
              <a:tabLst>
                <a:tab pos="3060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Мягкие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салфетки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(бинт,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марлю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);</a:t>
            </a:r>
            <a:endParaRPr lang="ru-RU" sz="2000" b="0" strike="noStrike" spc="-1" dirty="0">
              <a:latin typeface="Arial"/>
            </a:endParaRPr>
          </a:p>
          <a:p>
            <a:pPr marL="306000" indent="-293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  <a:tabLst>
                <a:tab pos="3060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Мягкое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полотенце.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3060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    Так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же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необходимо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подготовить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приготовить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пасту-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герметик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тюбике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полоске.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Калоприёмник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следует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менять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стоя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сидя (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лучше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стоя)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перед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зеркалом.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468000" algn="l"/>
                <a:tab pos="2365200" algn="l"/>
                <a:tab pos="3331800" algn="l"/>
                <a:tab pos="5154840" algn="l"/>
                <a:tab pos="5936760" algn="l"/>
                <a:tab pos="6759720" algn="l"/>
                <a:tab pos="7435800" algn="l"/>
                <a:tab pos="8325000" algn="l"/>
                <a:tab pos="9269640" algn="l"/>
                <a:tab pos="9795600" algn="l"/>
                <a:tab pos="10631160" algn="l"/>
              </a:tabLst>
            </a:pP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Не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рекомендуется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менять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калоприёмник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сразу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после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еды,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лучше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делать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это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утром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до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завтрака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и/или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вечером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перед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сном.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468000" algn="l"/>
                <a:tab pos="2365200" algn="l"/>
                <a:tab pos="3331800" algn="l"/>
                <a:tab pos="5154840" algn="l"/>
                <a:tab pos="5936760" algn="l"/>
                <a:tab pos="6759720" algn="l"/>
                <a:tab pos="7435800" algn="l"/>
                <a:tab pos="8325000" algn="l"/>
                <a:tab pos="9269640" algn="l"/>
                <a:tab pos="9795600" algn="l"/>
                <a:tab pos="106311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    Для</a:t>
            </a:r>
            <a:r>
              <a:rPr lang="ru-RU" sz="2000" b="0" strike="noStrike" spc="21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утилизации</a:t>
            </a:r>
            <a:r>
              <a:rPr lang="ru-RU" sz="2000" b="0" strike="noStrike" spc="21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калоприёмника</a:t>
            </a:r>
            <a:r>
              <a:rPr lang="ru-RU" sz="2000" b="0" strike="noStrike" spc="20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используйте</a:t>
            </a:r>
            <a:r>
              <a:rPr lang="ru-RU" sz="2000" b="0" strike="noStrike" spc="21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полиэтиленовые</a:t>
            </a:r>
            <a:r>
              <a:rPr lang="ru-RU" sz="2000" b="0" strike="noStrike" spc="21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пакеты.</a:t>
            </a:r>
            <a:r>
              <a:rPr lang="ru-RU" sz="2000" b="0" strike="noStrike" spc="23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Перед</a:t>
            </a:r>
            <a:r>
              <a:rPr lang="ru-RU" sz="2000" b="0" strike="noStrike" spc="21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утилизацией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мешки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следует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опорожнить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12" name="Изображение 4"/>
          <p:cNvPicPr/>
          <p:nvPr/>
        </p:nvPicPr>
        <p:blipFill>
          <a:blip r:embed="rId2"/>
          <a:stretch/>
        </p:blipFill>
        <p:spPr>
          <a:xfrm>
            <a:off x="11201400" y="152280"/>
            <a:ext cx="864720" cy="744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 txBox="1"/>
          <p:nvPr/>
        </p:nvSpPr>
        <p:spPr>
          <a:xfrm>
            <a:off x="4823640" y="422100"/>
            <a:ext cx="2867040" cy="115740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3200" b="0" strike="noStrike" spc="-1" dirty="0">
                <a:solidFill>
                  <a:srgbClr val="000000"/>
                </a:solidFill>
                <a:latin typeface="Tahoma"/>
              </a:rPr>
              <a:t>Уход</a:t>
            </a:r>
            <a:r>
              <a:rPr lang="ru-RU" sz="3200" b="0" strike="noStrike" spc="-26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 dirty="0">
                <a:solidFill>
                  <a:srgbClr val="000000"/>
                </a:solidFill>
                <a:latin typeface="Tahoma"/>
              </a:rPr>
              <a:t>за</a:t>
            </a:r>
            <a:r>
              <a:rPr lang="ru-RU" sz="3200" b="0" strike="noStrike" spc="-15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 dirty="0" err="1">
                <a:solidFill>
                  <a:srgbClr val="000000"/>
                </a:solidFill>
                <a:latin typeface="Tahoma"/>
              </a:rPr>
              <a:t>стомой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214" name="object 3"/>
          <p:cNvPicPr/>
          <p:nvPr/>
        </p:nvPicPr>
        <p:blipFill>
          <a:blip r:embed="rId2"/>
          <a:stretch/>
        </p:blipFill>
        <p:spPr>
          <a:xfrm>
            <a:off x="7010640" y="1067040"/>
            <a:ext cx="4027320" cy="3024360"/>
          </a:xfrm>
          <a:prstGeom prst="rect">
            <a:avLst/>
          </a:prstGeom>
          <a:ln w="0">
            <a:noFill/>
          </a:ln>
        </p:spPr>
      </p:pic>
      <p:sp>
        <p:nvSpPr>
          <p:cNvPr id="215" name="object 4"/>
          <p:cNvSpPr/>
          <p:nvPr/>
        </p:nvSpPr>
        <p:spPr>
          <a:xfrm>
            <a:off x="651959" y="779400"/>
            <a:ext cx="5679171" cy="33989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320" rIns="0" bIns="0">
            <a:spAutoFit/>
          </a:bodyPr>
          <a:lstStyle/>
          <a:p>
            <a:pPr marL="12600" algn="just">
              <a:lnSpc>
                <a:spcPct val="100000"/>
              </a:lnSpc>
              <a:spcBef>
                <a:spcPts val="105"/>
              </a:spcBef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1. Вымыть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руки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мылом;</a:t>
            </a:r>
            <a:endParaRPr lang="ru-RU" sz="2000" b="0" strike="noStrike" spc="-1" dirty="0">
              <a:latin typeface="Arial"/>
            </a:endParaRPr>
          </a:p>
          <a:p>
            <a:pPr marL="12600"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2. Удалить</a:t>
            </a:r>
            <a:r>
              <a:rPr lang="ru-RU" sz="2000" b="0" strike="noStrike" spc="180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калоприёмник</a:t>
            </a:r>
            <a:r>
              <a:rPr lang="ru-RU" sz="2000" b="0" strike="noStrike" spc="171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180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специально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приготовленный</a:t>
            </a:r>
            <a:r>
              <a:rPr lang="ru-RU" sz="2000" b="0" strike="noStrike" spc="28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пакет,</a:t>
            </a:r>
            <a:r>
              <a:rPr lang="ru-RU" sz="2000" b="0" strike="noStrike" spc="27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предварительно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опорожнив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его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содержимое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унитаз;</a:t>
            </a:r>
            <a:endParaRPr lang="ru-RU" sz="2000" b="0" strike="noStrike" spc="-1" dirty="0">
              <a:latin typeface="Arial"/>
            </a:endParaRPr>
          </a:p>
          <a:p>
            <a:pPr marL="12600"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3. Промыть</a:t>
            </a:r>
            <a:r>
              <a:rPr lang="ru-RU" sz="2000" b="0" strike="noStrike" spc="18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стому</a:t>
            </a:r>
            <a:r>
              <a:rPr lang="ru-RU" sz="2000" b="0" strike="noStrike" spc="18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17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кожу</a:t>
            </a:r>
            <a:r>
              <a:rPr lang="ru-RU" sz="2000" b="0" strike="noStrike" spc="16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вокруг</a:t>
            </a:r>
            <a:r>
              <a:rPr lang="ru-RU" sz="2000" b="0" strike="noStrike" spc="17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неё</a:t>
            </a:r>
            <a:r>
              <a:rPr lang="ru-RU" sz="2000" b="0" strike="noStrike" spc="18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тёплой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водой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жидким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мылом;</a:t>
            </a:r>
            <a:endParaRPr lang="ru-RU" sz="2000" b="0" strike="noStrike" spc="-1" dirty="0">
              <a:latin typeface="Arial"/>
            </a:endParaRPr>
          </a:p>
          <a:p>
            <a:pPr marL="12600" algn="just">
              <a:lnSpc>
                <a:spcPct val="100000"/>
              </a:lnSpc>
              <a:spcBef>
                <a:spcPts val="6"/>
              </a:spcBef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4. Просушить</a:t>
            </a:r>
            <a:r>
              <a:rPr lang="ru-RU" sz="2000" b="0" strike="noStrike" spc="426" dirty="0">
                <a:solidFill>
                  <a:srgbClr val="000000"/>
                </a:solidFill>
                <a:latin typeface="Tahoma"/>
                <a:ea typeface="DejaVu Sans"/>
              </a:rPr>
              <a:t> 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кожу</a:t>
            </a:r>
            <a:r>
              <a:rPr lang="ru-RU" sz="2000" b="0" strike="noStrike" spc="42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промачивающими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движениями</a:t>
            </a:r>
            <a:r>
              <a:rPr lang="ru-RU" sz="2000" b="0" strike="noStrike" spc="165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мягким</a:t>
            </a:r>
            <a:r>
              <a:rPr lang="ru-RU" sz="2000" b="0" strike="noStrike" spc="180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полотенцем</a:t>
            </a:r>
            <a:r>
              <a:rPr lang="ru-RU" sz="2000" b="0" strike="noStrike" spc="165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или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марлевой</a:t>
            </a:r>
            <a:r>
              <a:rPr lang="ru-RU" sz="2000" b="0" strike="noStrike" spc="3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салфеткой</a:t>
            </a:r>
            <a:r>
              <a:rPr lang="ru-RU" sz="2000" b="0" strike="noStrike" spc="4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000" b="0" strike="noStrike" spc="4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же</a:t>
            </a:r>
            <a:r>
              <a:rPr lang="ru-RU" sz="2000" b="0" strike="noStrike" spc="4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дождаться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полного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высыхания</a:t>
            </a:r>
            <a:r>
              <a:rPr lang="ru-RU" sz="2000" spc="-12" dirty="0" smtClean="0">
                <a:solidFill>
                  <a:srgbClr val="000000"/>
                </a:solidFill>
                <a:latin typeface="Tahoma"/>
                <a:ea typeface="DejaVu Sans"/>
              </a:rPr>
              <a:t>.</a:t>
            </a:r>
            <a:r>
              <a:rPr lang="ru-RU" sz="2000" b="0" strike="noStrike" spc="-1" dirty="0" smtClean="0">
                <a:latin typeface="Arial"/>
              </a:rPr>
              <a:t> </a:t>
            </a:r>
          </a:p>
          <a:p>
            <a:pPr marL="12600" algn="just">
              <a:lnSpc>
                <a:spcPct val="100000"/>
              </a:lnSpc>
              <a:spcBef>
                <a:spcPts val="6"/>
              </a:spcBef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Если</a:t>
            </a:r>
            <a:r>
              <a:rPr lang="ru-RU" sz="2000" b="0" strike="noStrike" spc="276" dirty="0" smtClean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</a:t>
            </a:r>
            <a:r>
              <a:rPr lang="ru-RU" sz="2000" b="0" strike="noStrike" spc="27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коже</a:t>
            </a:r>
            <a:r>
              <a:rPr lang="ru-RU" sz="2000" b="0" strike="noStrike" spc="28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вокруг</a:t>
            </a:r>
            <a:r>
              <a:rPr lang="ru-RU" sz="2000" b="0" strike="noStrike" spc="27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стомы</a:t>
            </a:r>
            <a:r>
              <a:rPr lang="ru-RU" sz="2000" b="0" strike="noStrike" spc="27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имеются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16" name="object 5"/>
          <p:cNvSpPr/>
          <p:nvPr/>
        </p:nvSpPr>
        <p:spPr>
          <a:xfrm>
            <a:off x="609480" y="4114800"/>
            <a:ext cx="5079240" cy="62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1104840" algn="l"/>
                <a:tab pos="1543680" algn="l"/>
                <a:tab pos="2629440" algn="l"/>
                <a:tab pos="3808080" algn="l"/>
              </a:tabLst>
            </a:pP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волосы,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>
                <a:solidFill>
                  <a:srgbClr val="000000"/>
                </a:solidFill>
                <a:latin typeface="Tahoma"/>
                <a:ea typeface="DejaVu Sans"/>
              </a:rPr>
              <a:t>их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следует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удалить,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осторожно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подрезав</a:t>
            </a:r>
            <a:r>
              <a:rPr lang="ru-RU" sz="2000" b="0" strike="noStrike" spc="-46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ножницами.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17" name="object 6"/>
          <p:cNvSpPr/>
          <p:nvPr/>
        </p:nvSpPr>
        <p:spPr>
          <a:xfrm>
            <a:off x="651960" y="4803480"/>
            <a:ext cx="10689480" cy="15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 algn="just">
              <a:lnSpc>
                <a:spcPct val="100000"/>
              </a:lnSpc>
              <a:spcBef>
                <a:spcPts val="105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Tahoma"/>
                <a:ea typeface="DejaVu Sans"/>
              </a:rPr>
              <a:t>Важно!</a:t>
            </a:r>
            <a:r>
              <a:rPr lang="ru-RU" sz="2000" b="1" strike="noStrike" spc="39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Не</a:t>
            </a:r>
            <a:r>
              <a:rPr lang="ru-RU" sz="2000" b="0" strike="noStrike" spc="341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использовать</a:t>
            </a:r>
            <a:r>
              <a:rPr lang="ru-RU" sz="2000" b="0" strike="noStrike" spc="35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при</a:t>
            </a:r>
            <a:r>
              <a:rPr lang="ru-RU" sz="2000" b="0" strike="noStrike" spc="35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обработке</a:t>
            </a:r>
            <a:r>
              <a:rPr lang="ru-RU" sz="2000" b="0" strike="noStrike" spc="35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вату,</a:t>
            </a:r>
            <a:r>
              <a:rPr lang="ru-RU" sz="2000" b="0" strike="noStrike" spc="35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т.к.</a:t>
            </a:r>
            <a:r>
              <a:rPr lang="ru-RU" sz="2000" b="0" strike="noStrike" spc="35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оставшиеся</a:t>
            </a:r>
            <a:r>
              <a:rPr lang="ru-RU" sz="2000" b="0" strike="noStrike" spc="361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волокна</a:t>
            </a:r>
            <a:r>
              <a:rPr lang="ru-RU" sz="2000" b="0" strike="noStrike" spc="35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могут</a:t>
            </a:r>
            <a:r>
              <a:rPr lang="ru-RU" sz="2000" b="0" strike="noStrike" spc="344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вызвать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раздражение</a:t>
            </a:r>
            <a:r>
              <a:rPr lang="ru-RU" sz="2000" b="0" strike="noStrike" spc="171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18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будут</a:t>
            </a:r>
            <a:r>
              <a:rPr lang="ru-RU" sz="2000" b="0" strike="noStrike" spc="18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препятствовать</a:t>
            </a:r>
            <a:r>
              <a:rPr lang="ru-RU" sz="2000" b="0" strike="noStrike" spc="18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герметичному</a:t>
            </a:r>
            <a:r>
              <a:rPr lang="ru-RU" sz="2000" b="0" strike="noStrike" spc="18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присоединению</a:t>
            </a:r>
            <a:r>
              <a:rPr lang="ru-RU" sz="2000" b="0" strike="noStrike" spc="18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пластины калоприёмника.</a:t>
            </a:r>
            <a:endParaRPr lang="ru-RU" sz="2000" b="0" strike="noStrike" spc="-1">
              <a:latin typeface="Arial"/>
            </a:endParaRPr>
          </a:p>
          <a:p>
            <a:pPr marL="12600"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Не</a:t>
            </a:r>
            <a:r>
              <a:rPr lang="ru-RU" sz="2000" b="0" strike="noStrike" spc="8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использовать</a:t>
            </a:r>
            <a:r>
              <a:rPr lang="ru-RU" sz="2000" b="0" strike="noStrike" spc="92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кусковое</a:t>
            </a:r>
            <a:r>
              <a:rPr lang="ru-RU" sz="2000" b="0" strike="noStrike" spc="8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мыло,</a:t>
            </a:r>
            <a:r>
              <a:rPr lang="ru-RU" sz="2000" b="0" strike="noStrike" spc="86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спиртосодержащие</a:t>
            </a:r>
            <a:r>
              <a:rPr lang="ru-RU" sz="2000" b="0" strike="noStrike" spc="86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средства,</a:t>
            </a:r>
            <a:r>
              <a:rPr lang="ru-RU" sz="2000" b="0" strike="noStrike" spc="86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т.к.</a:t>
            </a:r>
            <a:r>
              <a:rPr lang="ru-RU" sz="2000" b="0" strike="noStrike" spc="86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это</a:t>
            </a:r>
            <a:r>
              <a:rPr lang="ru-RU" sz="2000" b="0" strike="noStrike" spc="86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приведёт</a:t>
            </a:r>
            <a:r>
              <a:rPr lang="ru-RU" sz="2000" b="0" strike="noStrike" spc="75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52">
                <a:solidFill>
                  <a:srgbClr val="000000"/>
                </a:solidFill>
                <a:latin typeface="Tahoma"/>
                <a:ea typeface="DejaVu Sans"/>
              </a:rPr>
              <a:t>к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высушиванию</a:t>
            </a:r>
            <a:r>
              <a:rPr lang="ru-RU" sz="2000" b="0" strike="noStrike" spc="-46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кожи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удалению</a:t>
            </a:r>
            <a:r>
              <a:rPr lang="ru-RU" sz="2000" b="0" strike="noStrike" spc="-3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её</a:t>
            </a:r>
            <a:r>
              <a:rPr lang="ru-RU" sz="2000" b="0" strike="noStrike" spc="-21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естественного</a:t>
            </a:r>
            <a:r>
              <a:rPr lang="ru-RU" sz="2000" b="0" strike="noStrike" spc="-32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барьера.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18" name="object 7"/>
          <p:cNvSpPr/>
          <p:nvPr/>
        </p:nvSpPr>
        <p:spPr>
          <a:xfrm>
            <a:off x="6781680" y="4115160"/>
            <a:ext cx="4763160" cy="56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Удаление</a:t>
            </a:r>
            <a:r>
              <a:rPr lang="ru-RU" sz="1800" b="0" strike="noStrike" spc="-5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Tahoma"/>
                <a:ea typeface="DejaVu Sans"/>
              </a:rPr>
              <a:t>калоприёмника</a:t>
            </a:r>
            <a:r>
              <a:rPr lang="ru-RU" sz="1800" b="0" strike="noStrike" spc="-5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1800" b="0" strike="noStrike" spc="-6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обработка</a:t>
            </a:r>
            <a:r>
              <a:rPr lang="ru-RU" sz="1800" b="0" strike="noStrike" spc="-32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Tahoma"/>
                <a:ea typeface="DejaVu Sans"/>
              </a:rPr>
              <a:t>кожи.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19" name="Изображение 4"/>
          <p:cNvPicPr/>
          <p:nvPr/>
        </p:nvPicPr>
        <p:blipFill>
          <a:blip r:embed="rId3"/>
          <a:stretch/>
        </p:blipFill>
        <p:spPr>
          <a:xfrm>
            <a:off x="11201400" y="152280"/>
            <a:ext cx="864720" cy="744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 txBox="1"/>
          <p:nvPr/>
        </p:nvSpPr>
        <p:spPr>
          <a:xfrm>
            <a:off x="779040" y="422280"/>
            <a:ext cx="1059228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41724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Как</a:t>
            </a:r>
            <a:r>
              <a:rPr lang="ru-RU" sz="3200" b="0" strike="noStrike" spc="-3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подготовить</a:t>
            </a:r>
            <a:r>
              <a:rPr lang="ru-RU" sz="3200" b="0" strike="noStrike" spc="-3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стомный</a:t>
            </a:r>
            <a:r>
              <a:rPr lang="ru-RU" sz="3200" b="0" strike="noStrike" spc="-41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мешок</a:t>
            </a:r>
            <a:r>
              <a:rPr lang="ru-RU" sz="3200" b="0" strike="noStrike" spc="-52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к</a:t>
            </a:r>
            <a:r>
              <a:rPr lang="ru-RU" sz="3200" b="0" strike="noStrike" spc="-32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использованию?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21" name="object 3"/>
          <p:cNvSpPr/>
          <p:nvPr/>
        </p:nvSpPr>
        <p:spPr>
          <a:xfrm>
            <a:off x="914400" y="1447920"/>
            <a:ext cx="10824840" cy="15651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Размеры</a:t>
            </a:r>
            <a:r>
              <a:rPr lang="ru-RU" sz="2000" b="0" strike="noStrike" spc="310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стомы</a:t>
            </a:r>
            <a:r>
              <a:rPr lang="ru-RU" sz="2000" b="0" strike="noStrike" spc="31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можно</a:t>
            </a:r>
            <a:r>
              <a:rPr lang="ru-RU" sz="2000" b="0" strike="noStrike" spc="30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определить</a:t>
            </a:r>
            <a:r>
              <a:rPr lang="ru-RU" sz="2000" b="0" strike="noStrike" spc="31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2000" b="0" strike="noStrike" spc="30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помощью</a:t>
            </a:r>
            <a:r>
              <a:rPr lang="ru-RU" sz="2000" b="0" strike="noStrike" spc="29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специального</a:t>
            </a:r>
            <a:r>
              <a:rPr lang="ru-RU" sz="2000" b="0" strike="noStrike" spc="30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трафарета</a:t>
            </a:r>
            <a:r>
              <a:rPr lang="ru-RU" sz="2000" b="0" strike="noStrike" spc="30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000" b="0" strike="noStrike" spc="31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же</a:t>
            </a:r>
            <a:r>
              <a:rPr lang="ru-RU" sz="2000" b="0" strike="noStrike" spc="31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сделать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трафарет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самостоятельно.</a:t>
            </a:r>
          </a:p>
          <a:p>
            <a:pPr marL="12600">
              <a:lnSpc>
                <a:spcPct val="100000"/>
              </a:lnSpc>
              <a:spcBef>
                <a:spcPts val="105"/>
              </a:spcBef>
            </a:pPr>
            <a:endParaRPr lang="ru-RU" sz="2000" b="0" strike="noStrike" spc="-1" dirty="0" smtClean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760680" algn="l"/>
                <a:tab pos="2519640" algn="l"/>
                <a:tab pos="3481200" algn="l"/>
                <a:tab pos="3801240" algn="l"/>
                <a:tab pos="5364000" algn="l"/>
                <a:tab pos="5993280" algn="l"/>
                <a:tab pos="7213680" algn="l"/>
                <a:tab pos="8830800" algn="l"/>
                <a:tab pos="9410760" algn="l"/>
              </a:tabLst>
            </a:pPr>
            <a:r>
              <a:rPr lang="ru-RU" sz="20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Если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используется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мешок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52" dirty="0" smtClean="0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дренажным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 smtClean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сливным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отверстием,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 smtClean="0">
                <a:solidFill>
                  <a:srgbClr val="000000"/>
                </a:solidFill>
                <a:latin typeface="Tahoma"/>
                <a:ea typeface="DejaVu Sans"/>
              </a:rPr>
              <a:t>его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необходимо</a:t>
            </a:r>
            <a:endParaRPr lang="ru-RU" sz="2000" b="0" strike="noStrike" spc="-1" dirty="0" smtClean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760680" algn="l"/>
                <a:tab pos="2519640" algn="l"/>
                <a:tab pos="3481200" algn="l"/>
                <a:tab pos="3801240" algn="l"/>
                <a:tab pos="5364000" algn="l"/>
                <a:tab pos="5993280" algn="l"/>
                <a:tab pos="7213680" algn="l"/>
                <a:tab pos="8830800" algn="l"/>
                <a:tab pos="9410760" algn="l"/>
              </a:tabLst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предварительно</a:t>
            </a:r>
            <a:r>
              <a:rPr lang="ru-RU" sz="2000" b="0" strike="noStrike" spc="-52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закрыть.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22" name="Изображение 4"/>
          <p:cNvPicPr/>
          <p:nvPr/>
        </p:nvPicPr>
        <p:blipFill>
          <a:blip r:embed="rId2"/>
          <a:stretch/>
        </p:blipFill>
        <p:spPr>
          <a:xfrm>
            <a:off x="11201400" y="152280"/>
            <a:ext cx="864720" cy="744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 txBox="1"/>
          <p:nvPr/>
        </p:nvSpPr>
        <p:spPr>
          <a:xfrm>
            <a:off x="3395520" y="371520"/>
            <a:ext cx="646992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Как</a:t>
            </a:r>
            <a:r>
              <a:rPr lang="ru-RU" sz="3200" b="0" strike="noStrike" spc="-26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правильно</a:t>
            </a:r>
            <a:r>
              <a:rPr lang="ru-RU" sz="3200" b="0" strike="noStrike" spc="-46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наклеить</a:t>
            </a:r>
            <a:r>
              <a:rPr lang="ru-RU" sz="3200" b="0" strike="noStrike" spc="-3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платину?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24" name="object 4"/>
          <p:cNvSpPr/>
          <p:nvPr/>
        </p:nvSpPr>
        <p:spPr>
          <a:xfrm>
            <a:off x="757800" y="1770480"/>
            <a:ext cx="9183960" cy="62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879480" algn="l"/>
                <a:tab pos="2191320" algn="l"/>
                <a:tab pos="3811320" algn="l"/>
                <a:tab pos="5121360" algn="l"/>
                <a:tab pos="6718320" algn="l"/>
                <a:tab pos="7994520" algn="l"/>
              </a:tabLst>
            </a:pP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Когда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подобран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правильный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трафарет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необходимо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вырезать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отверстие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25" name="object 5"/>
          <p:cNvSpPr/>
          <p:nvPr/>
        </p:nvSpPr>
        <p:spPr>
          <a:xfrm>
            <a:off x="10026720" y="1770480"/>
            <a:ext cx="1616760" cy="62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343080" algn="l"/>
              </a:tabLst>
            </a:pP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клеящейся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26" name="object 6"/>
          <p:cNvSpPr/>
          <p:nvPr/>
        </p:nvSpPr>
        <p:spPr>
          <a:xfrm>
            <a:off x="757800" y="2081880"/>
            <a:ext cx="10970640" cy="15908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 algn="just">
              <a:lnSpc>
                <a:spcPct val="100000"/>
              </a:lnSpc>
              <a:spcBef>
                <a:spcPts val="105"/>
              </a:spcBef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пластине</a:t>
            </a:r>
            <a:r>
              <a:rPr lang="ru-RU" sz="2000" b="0" strike="noStrike" spc="4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</a:t>
            </a:r>
            <a:r>
              <a:rPr lang="ru-RU" sz="2000" b="0" strike="noStrike" spc="4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1-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2</a:t>
            </a:r>
            <a:r>
              <a:rPr lang="ru-RU" sz="2000" b="0" strike="noStrike" spc="276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мм</a:t>
            </a:r>
            <a:r>
              <a:rPr lang="ru-RU" sz="2000" b="0" strike="noStrike" spc="4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больше</a:t>
            </a:r>
            <a:r>
              <a:rPr lang="ru-RU" sz="2000" b="0" strike="noStrike" spc="4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полученного</a:t>
            </a:r>
            <a:r>
              <a:rPr lang="ru-RU" sz="2000" b="0" strike="noStrike" spc="5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трафарета.</a:t>
            </a:r>
            <a:r>
              <a:rPr lang="ru-RU" sz="2000" b="0" strike="noStrike" spc="4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endParaRPr lang="ru-RU" sz="2000" b="0" strike="noStrike" spc="49" dirty="0" smtClean="0">
              <a:solidFill>
                <a:srgbClr val="000000"/>
              </a:solidFill>
              <a:latin typeface="Tahoma"/>
              <a:ea typeface="DejaVu Sans"/>
            </a:endParaRPr>
          </a:p>
          <a:p>
            <a:pPr marL="12600" algn="just">
              <a:lnSpc>
                <a:spcPct val="100000"/>
              </a:lnSpc>
              <a:spcBef>
                <a:spcPts val="105"/>
              </a:spcBef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Перед</a:t>
            </a:r>
            <a:r>
              <a:rPr lang="ru-RU" sz="2000" b="0" strike="noStrike" spc="49" dirty="0" smtClean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наклеиванием</a:t>
            </a:r>
            <a:r>
              <a:rPr lang="ru-RU" sz="2000" b="0" strike="noStrike" spc="5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пластину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необходимо</a:t>
            </a:r>
            <a:r>
              <a:rPr lang="ru-RU" sz="2000" b="0" strike="noStrike" spc="23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согреть</a:t>
            </a:r>
            <a:r>
              <a:rPr lang="ru-RU" sz="2000" b="0" strike="noStrike" spc="23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23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руках.</a:t>
            </a:r>
            <a:r>
              <a:rPr lang="ru-RU" sz="2000" b="0" strike="noStrike" spc="23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endParaRPr lang="ru-RU" sz="2000" b="0" strike="noStrike" spc="236" dirty="0" smtClean="0">
              <a:solidFill>
                <a:srgbClr val="000000"/>
              </a:solidFill>
              <a:latin typeface="Tahoma"/>
              <a:ea typeface="DejaVu Sans"/>
            </a:endParaRPr>
          </a:p>
          <a:p>
            <a:pPr marL="12600" algn="just">
              <a:lnSpc>
                <a:spcPct val="100000"/>
              </a:lnSpc>
              <a:spcBef>
                <a:spcPts val="105"/>
              </a:spcBef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Снять</a:t>
            </a:r>
            <a:r>
              <a:rPr lang="ru-RU" sz="2000" b="0" strike="noStrike" spc="239" dirty="0" smtClean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защитное</a:t>
            </a:r>
            <a:r>
              <a:rPr lang="ru-RU" sz="2000" b="0" strike="noStrike" spc="23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покрытие.</a:t>
            </a:r>
            <a:r>
              <a:rPr lang="ru-RU" sz="2000" b="0" strike="noStrike" spc="23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endParaRPr lang="ru-RU" sz="2000" b="0" strike="noStrike" spc="236" dirty="0" smtClean="0">
              <a:solidFill>
                <a:srgbClr val="000000"/>
              </a:solidFill>
              <a:latin typeface="Tahoma"/>
              <a:ea typeface="DejaVu Sans"/>
            </a:endParaRPr>
          </a:p>
          <a:p>
            <a:pPr marL="12600" algn="just">
              <a:lnSpc>
                <a:spcPct val="100000"/>
              </a:lnSpc>
              <a:spcBef>
                <a:spcPts val="105"/>
              </a:spcBef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Совместить</a:t>
            </a:r>
            <a:r>
              <a:rPr lang="ru-RU" sz="2000" b="0" strike="noStrike" spc="239" dirty="0" smtClean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нижний</a:t>
            </a:r>
            <a:r>
              <a:rPr lang="ru-RU" sz="2000" b="0" strike="noStrike" spc="22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край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вырезанного</a:t>
            </a:r>
            <a:r>
              <a:rPr lang="ru-RU" sz="2000" b="0" strike="noStrike" spc="154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отверстия</a:t>
            </a:r>
            <a:r>
              <a:rPr lang="ru-RU" sz="2000" b="0" strike="noStrike" spc="15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2000" b="0" strike="noStrike" spc="154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нижней</a:t>
            </a:r>
            <a:r>
              <a:rPr lang="ru-RU" sz="2000" b="0" strike="noStrike" spc="154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границей</a:t>
            </a:r>
            <a:r>
              <a:rPr lang="ru-RU" sz="2000" b="0" strike="noStrike" spc="154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стомы.</a:t>
            </a:r>
            <a:r>
              <a:rPr lang="ru-RU" sz="2000" b="0" strike="noStrike" spc="154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Наклеить</a:t>
            </a:r>
            <a:r>
              <a:rPr lang="ru-RU" sz="2000" b="0" strike="noStrike" spc="16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пластину</a:t>
            </a:r>
            <a:r>
              <a:rPr lang="ru-RU" sz="2000" b="0" strike="noStrike" spc="16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снизу</a:t>
            </a:r>
            <a:r>
              <a:rPr lang="ru-RU" sz="2000" b="0" strike="noStrike" spc="154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вверх,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разглаживая</a:t>
            </a:r>
            <a:r>
              <a:rPr lang="ru-RU" sz="20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её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</a:t>
            </a:r>
            <a:r>
              <a:rPr lang="ru-RU" sz="2000" b="0" strike="noStrike" spc="-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сторонам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плотно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прижимая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</a:t>
            </a:r>
            <a:r>
              <a:rPr lang="ru-RU" sz="2000" b="0" strike="noStrike" spc="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коже.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27" name="Изображение 4"/>
          <p:cNvPicPr/>
          <p:nvPr/>
        </p:nvPicPr>
        <p:blipFill>
          <a:blip r:embed="rId2"/>
          <a:stretch/>
        </p:blipFill>
        <p:spPr>
          <a:xfrm>
            <a:off x="11216520" y="152280"/>
            <a:ext cx="849240" cy="731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object 2"/>
          <p:cNvSpPr/>
          <p:nvPr/>
        </p:nvSpPr>
        <p:spPr>
          <a:xfrm>
            <a:off x="611280" y="1065240"/>
            <a:ext cx="10107360" cy="613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4040" rIns="0" bIns="0">
            <a:spAutoFit/>
          </a:bodyPr>
          <a:lstStyle/>
          <a:p>
            <a:pPr marL="12600">
              <a:lnSpc>
                <a:spcPts val="2509"/>
              </a:lnSpc>
              <a:spcBef>
                <a:spcPts val="111"/>
              </a:spcBef>
            </a:pPr>
            <a:r>
              <a:rPr lang="ru-RU" sz="21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Чтобы</a:t>
            </a:r>
            <a:r>
              <a:rPr lang="ru-RU" sz="2100" b="0" strike="noStrike" spc="-8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сохранить</a:t>
            </a:r>
            <a:r>
              <a:rPr lang="ru-RU" sz="2100" b="0" strike="noStrike" spc="-8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кожу</a:t>
            </a:r>
            <a:r>
              <a:rPr lang="ru-RU" sz="2100" b="0" strike="noStrike" spc="-7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здоровой,</a:t>
            </a:r>
            <a:r>
              <a:rPr lang="ru-RU" sz="2100" b="0" strike="noStrike" spc="-10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рекомендуется</a:t>
            </a:r>
            <a:r>
              <a:rPr lang="ru-RU" sz="2100" b="0" strike="noStrike" spc="-10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следовать</a:t>
            </a:r>
            <a:r>
              <a:rPr lang="ru-RU" sz="2100" b="0" strike="noStrike" spc="-8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следующим</a:t>
            </a:r>
            <a:r>
              <a:rPr lang="ru-RU" sz="2100" b="0" strike="noStrike" spc="-10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правилам:</a:t>
            </a:r>
            <a:endParaRPr lang="ru-RU" sz="2100" b="0" strike="noStrike" spc="-1" dirty="0">
              <a:latin typeface="Arial"/>
            </a:endParaRPr>
          </a:p>
          <a:p>
            <a:pPr marL="207720" indent="-194760">
              <a:lnSpc>
                <a:spcPts val="2390"/>
              </a:lnSpc>
              <a:buClr>
                <a:srgbClr val="000000"/>
              </a:buClr>
              <a:buFont typeface="Symbol"/>
              <a:buChar char=""/>
              <a:tabLst>
                <a:tab pos="20772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правильно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подобрать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тип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калоприемника;</a:t>
            </a:r>
            <a:endParaRPr lang="ru-RU" sz="2000" b="0" strike="noStrike" spc="-1" dirty="0">
              <a:latin typeface="Arial"/>
            </a:endParaRPr>
          </a:p>
          <a:p>
            <a:pPr marL="20772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0772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отверстие,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вырезаемое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под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стому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,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должно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соответствовать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форме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размеру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(диаметру)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стомы;</a:t>
            </a:r>
            <a:endParaRPr lang="ru-RU" sz="2000" b="0" strike="noStrike" spc="-1" dirty="0">
              <a:latin typeface="Arial"/>
            </a:endParaRPr>
          </a:p>
          <a:p>
            <a:pPr marL="207720" indent="-194760">
              <a:lnSpc>
                <a:spcPct val="100000"/>
              </a:lnSpc>
              <a:spcBef>
                <a:spcPts val="6"/>
              </a:spcBef>
              <a:buClr>
                <a:srgbClr val="000000"/>
              </a:buClr>
              <a:buFont typeface="Symbol"/>
              <a:buChar char=""/>
              <a:tabLst>
                <a:tab pos="20772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регулярно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опорожнять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менять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калоприемник;</a:t>
            </a:r>
            <a:endParaRPr lang="ru-RU" sz="2000" b="0" strike="noStrike" spc="-1" dirty="0">
              <a:latin typeface="Arial"/>
            </a:endParaRPr>
          </a:p>
          <a:p>
            <a:pPr marL="207720" indent="-19476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0772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допускать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протекания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кишечного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содержимого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под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пластину.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ts val="2509"/>
              </a:lnSpc>
              <a:spcBef>
                <a:spcPts val="2299"/>
              </a:spcBef>
              <a:tabLst>
                <a:tab pos="207720" algn="l"/>
              </a:tabLst>
            </a:pPr>
            <a:r>
              <a:rPr lang="ru-RU" sz="21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Прилегание</a:t>
            </a:r>
            <a:r>
              <a:rPr lang="ru-RU" sz="2100" b="0" strike="noStrike" spc="-11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пластины</a:t>
            </a:r>
            <a:r>
              <a:rPr lang="ru-RU" sz="2100" b="0" strike="noStrike" spc="-8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должно</a:t>
            </a:r>
            <a:r>
              <a:rPr lang="ru-RU" sz="2100" b="0" strike="noStrike" spc="-8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быть</a:t>
            </a:r>
            <a:r>
              <a:rPr lang="ru-RU" sz="2100" b="0" strike="noStrike" spc="-7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плотным</a:t>
            </a:r>
            <a:r>
              <a:rPr lang="ru-RU" sz="2100" b="0" strike="noStrike" spc="-8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100" b="0" strike="noStrike" spc="-7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герметичным;</a:t>
            </a:r>
            <a:endParaRPr lang="ru-RU" sz="2100" b="0" strike="noStrike" spc="-1" dirty="0">
              <a:latin typeface="Arial"/>
            </a:endParaRPr>
          </a:p>
          <a:p>
            <a:pPr marL="207000" indent="-194040">
              <a:lnSpc>
                <a:spcPts val="2390"/>
              </a:lnSpc>
              <a:buClr>
                <a:srgbClr val="000000"/>
              </a:buClr>
              <a:buFont typeface="Symbol"/>
              <a:buChar char=""/>
              <a:tabLst>
                <a:tab pos="2070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регулярно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ухаживать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кожей;</a:t>
            </a:r>
            <a:endParaRPr lang="ru-RU" sz="2000" b="0" strike="noStrike" spc="-1" dirty="0">
              <a:latin typeface="Arial"/>
            </a:endParaRPr>
          </a:p>
          <a:p>
            <a:pPr marL="22104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2032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использовать</a:t>
            </a:r>
            <a:r>
              <a:rPr lang="ru-RU" sz="2000" b="0" strike="noStrike" spc="8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пасту</a:t>
            </a:r>
            <a:r>
              <a:rPr lang="ru-RU" sz="2000" b="0" strike="noStrike" spc="8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8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тюбике</a:t>
            </a:r>
            <a:r>
              <a:rPr lang="ru-RU" sz="2000" b="0" strike="noStrike" spc="7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000" b="0" strike="noStrike" spc="8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6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полоске</a:t>
            </a:r>
            <a:r>
              <a:rPr lang="ru-RU" sz="2000" b="0" strike="noStrike" spc="9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r>
              <a:rPr lang="ru-RU" sz="2000" b="0" strike="noStrike" spc="6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герметизации</a:t>
            </a:r>
            <a:r>
              <a:rPr lang="ru-RU" sz="2000" b="0" strike="noStrike" spc="7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соединения</a:t>
            </a:r>
            <a:r>
              <a:rPr lang="ru-RU" sz="2000" b="0" strike="noStrike" spc="7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кожи</a:t>
            </a:r>
            <a:r>
              <a:rPr lang="ru-RU" sz="2000" b="0" strike="noStrike" spc="8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и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пластины;</a:t>
            </a:r>
            <a:endParaRPr lang="ru-RU" sz="2000" b="0" strike="noStrike" spc="-1" dirty="0">
              <a:latin typeface="Arial"/>
            </a:endParaRPr>
          </a:p>
          <a:p>
            <a:pPr marL="25884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58480" algn="l"/>
                <a:tab pos="926640" algn="l"/>
                <a:tab pos="1335240" algn="l"/>
                <a:tab pos="2051640" algn="l"/>
                <a:tab pos="2952000" algn="l"/>
                <a:tab pos="3798000" algn="l"/>
                <a:tab pos="4930920" algn="l"/>
                <a:tab pos="6487200" algn="l"/>
                <a:tab pos="7529040" algn="l"/>
                <a:tab pos="8903880" algn="l"/>
                <a:tab pos="9675360" algn="l"/>
              </a:tabLst>
            </a:pP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если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на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коже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вокруг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стомы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имеются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неровности,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следует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применять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пасту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для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выравнивания</a:t>
            </a:r>
            <a:r>
              <a:rPr lang="ru-RU" sz="2000" b="0" strike="noStrike" spc="-7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кожи;</a:t>
            </a:r>
            <a:endParaRPr lang="ru-RU" sz="2000" b="0" strike="noStrike" spc="-1" dirty="0">
              <a:latin typeface="Arial"/>
            </a:endParaRPr>
          </a:p>
          <a:p>
            <a:pPr marL="257760" indent="-24480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57760" algn="l"/>
                <a:tab pos="1284480" algn="l"/>
                <a:tab pos="2103120" algn="l"/>
                <a:tab pos="2878920" algn="l"/>
                <a:tab pos="4323600" algn="l"/>
                <a:tab pos="4988520" algn="l"/>
                <a:tab pos="6435000" algn="l"/>
                <a:tab pos="6832440" algn="l"/>
                <a:tab pos="7384320" algn="l"/>
                <a:tab pos="8837280" algn="l"/>
              </a:tabLst>
            </a:pP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остатки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пасты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легко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удаляются,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если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размягчить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их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под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салфеткой,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смоченной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"/>
              </a:spcBef>
              <a:tabLst>
                <a:tab pos="257760" algn="l"/>
                <a:tab pos="1284480" algn="l"/>
                <a:tab pos="2103120" algn="l"/>
                <a:tab pos="2878920" algn="l"/>
                <a:tab pos="4323600" algn="l"/>
                <a:tab pos="4988520" algn="l"/>
                <a:tab pos="6435000" algn="l"/>
                <a:tab pos="6832440" algn="l"/>
                <a:tab pos="7384320" algn="l"/>
                <a:tab pos="8837280" algn="l"/>
              </a:tabLst>
            </a:pP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водой;</a:t>
            </a:r>
            <a:endParaRPr lang="ru-RU" sz="2000" b="0" strike="noStrike" spc="-1" dirty="0">
              <a:latin typeface="Arial"/>
            </a:endParaRPr>
          </a:p>
          <a:p>
            <a:pPr marL="207720" indent="-19476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0772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при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наличии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чувства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жжения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зуда,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появлении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покраснения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20772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кожи,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пузырьков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язвочек,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необходимо</a:t>
            </a:r>
            <a:r>
              <a:rPr lang="ru-RU" sz="20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незамедлительно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обратиться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врачу.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29" name="PlaceHolder 1"/>
          <p:cNvSpPr txBox="1"/>
          <p:nvPr/>
        </p:nvSpPr>
        <p:spPr>
          <a:xfrm>
            <a:off x="3150000" y="492480"/>
            <a:ext cx="462600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Правила</a:t>
            </a:r>
            <a:r>
              <a:rPr lang="ru-RU" sz="3200" b="0" strike="noStrike" spc="-26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ухода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за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 кожей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30" name="Изображение 4"/>
          <p:cNvPicPr/>
          <p:nvPr/>
        </p:nvPicPr>
        <p:blipFill>
          <a:blip r:embed="rId2"/>
          <a:stretch/>
        </p:blipFill>
        <p:spPr>
          <a:xfrm>
            <a:off x="11270880" y="152280"/>
            <a:ext cx="794880" cy="685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 txBox="1"/>
          <p:nvPr/>
        </p:nvSpPr>
        <p:spPr>
          <a:xfrm>
            <a:off x="779040" y="422280"/>
            <a:ext cx="1059228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49112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Средства</a:t>
            </a:r>
            <a:r>
              <a:rPr lang="ru-RU" sz="3200" b="0" strike="noStrike" spc="-32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для</a:t>
            </a:r>
            <a:r>
              <a:rPr lang="ru-RU" sz="3200" b="0" strike="noStrike" spc="-21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ухода</a:t>
            </a:r>
            <a:r>
              <a:rPr lang="ru-RU" sz="3200" b="0" strike="noStrike" spc="-1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за</a:t>
            </a:r>
            <a:r>
              <a:rPr lang="ru-RU" sz="3200" b="0" strike="noStrike" spc="-21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кожей</a:t>
            </a:r>
            <a:r>
              <a:rPr lang="ru-RU" sz="3200" b="0" strike="noStrike" spc="-32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вокруг</a:t>
            </a:r>
            <a:r>
              <a:rPr lang="ru-RU" sz="3200" b="0" strike="noStrike" spc="-21">
                <a:solidFill>
                  <a:srgbClr val="000000"/>
                </a:solidFill>
                <a:latin typeface="Tahoma"/>
              </a:rPr>
              <a:t> стом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32" name="object 3"/>
          <p:cNvPicPr/>
          <p:nvPr/>
        </p:nvPicPr>
        <p:blipFill>
          <a:blip r:embed="rId2"/>
          <a:stretch/>
        </p:blipFill>
        <p:spPr>
          <a:xfrm>
            <a:off x="4815720" y="1297080"/>
            <a:ext cx="6112080" cy="3437280"/>
          </a:xfrm>
          <a:prstGeom prst="rect">
            <a:avLst/>
          </a:prstGeom>
          <a:ln w="0">
            <a:noFill/>
          </a:ln>
        </p:spPr>
      </p:pic>
      <p:sp>
        <p:nvSpPr>
          <p:cNvPr id="233" name="object 4"/>
          <p:cNvSpPr/>
          <p:nvPr/>
        </p:nvSpPr>
        <p:spPr>
          <a:xfrm>
            <a:off x="997560" y="1266480"/>
            <a:ext cx="9760680" cy="38037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240" rIns="0" bIns="0">
            <a:spAutoFit/>
          </a:bodyPr>
          <a:lstStyle/>
          <a:p>
            <a:pPr marL="354960" indent="-342000">
              <a:lnSpc>
                <a:spcPct val="100000"/>
              </a:lnSpc>
              <a:spcBef>
                <a:spcPts val="1301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Защитная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плёнка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Защитный</a:t>
            </a:r>
            <a:r>
              <a:rPr lang="ru-RU" sz="2000" b="0" strike="noStrike" spc="-7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крем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Очищающее</a:t>
            </a:r>
            <a:r>
              <a:rPr lang="ru-RU" sz="2000" b="0" strike="noStrike" spc="-9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средство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Паста-герметик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Защитные</a:t>
            </a:r>
            <a:r>
              <a:rPr lang="ru-RU" sz="2000" b="0" strike="noStrike" spc="-6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кольца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205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Порошок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абсорбирующий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Порошок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ранозаживляющий</a:t>
            </a:r>
            <a:endParaRPr lang="ru-RU" sz="2000" b="0" strike="noStrike" spc="-1" dirty="0">
              <a:latin typeface="Arial"/>
            </a:endParaRPr>
          </a:p>
          <a:p>
            <a:pPr marL="4506120">
              <a:lnSpc>
                <a:spcPct val="100000"/>
              </a:lnSpc>
              <a:spcBef>
                <a:spcPts val="2186"/>
              </a:spcBef>
              <a:tabLst>
                <a:tab pos="354960" algn="l"/>
              </a:tabLst>
            </a:pPr>
            <a:r>
              <a:rPr lang="ru-RU" sz="18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         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Средства</a:t>
            </a:r>
            <a:r>
              <a:rPr lang="ru-RU" sz="1400" b="0" strike="noStrike" spc="-32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r>
              <a:rPr lang="ru-RU" sz="14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ухода</a:t>
            </a:r>
            <a:r>
              <a:rPr lang="ru-RU" sz="14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</a:t>
            </a:r>
            <a:r>
              <a:rPr lang="ru-RU" sz="14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кожей</a:t>
            </a:r>
            <a:r>
              <a:rPr lang="ru-RU" sz="14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вокруг</a:t>
            </a:r>
            <a:r>
              <a:rPr lang="ru-RU" sz="14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21" dirty="0" err="1">
                <a:solidFill>
                  <a:srgbClr val="000000"/>
                </a:solidFill>
                <a:latin typeface="Tahoma"/>
                <a:ea typeface="DejaVu Sans"/>
              </a:rPr>
              <a:t>стом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234" name="Изображение 4"/>
          <p:cNvPicPr/>
          <p:nvPr/>
        </p:nvPicPr>
        <p:blipFill>
          <a:blip r:embed="rId3"/>
          <a:stretch/>
        </p:blipFill>
        <p:spPr>
          <a:xfrm>
            <a:off x="10929600" y="152280"/>
            <a:ext cx="1060200" cy="913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 txBox="1"/>
          <p:nvPr/>
        </p:nvSpPr>
        <p:spPr>
          <a:xfrm>
            <a:off x="779040" y="422280"/>
            <a:ext cx="1059228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88128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Как</a:t>
            </a:r>
            <a:r>
              <a:rPr lang="ru-RU" sz="3200" b="0" strike="noStrike" spc="-26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часто</a:t>
            </a:r>
            <a:r>
              <a:rPr lang="ru-RU" sz="3200" b="0" strike="noStrike" spc="-3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необходимо</a:t>
            </a:r>
            <a:r>
              <a:rPr lang="ru-RU" sz="3200" b="0" strike="noStrike" spc="-3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менять</a:t>
            </a:r>
            <a:r>
              <a:rPr lang="ru-RU" sz="3200" b="0" strike="noStrike" spc="-21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стомные</a:t>
            </a:r>
            <a:r>
              <a:rPr lang="ru-RU" sz="3200" b="0" strike="noStrike" spc="-21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мешки?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36" name="object 3"/>
          <p:cNvSpPr/>
          <p:nvPr/>
        </p:nvSpPr>
        <p:spPr>
          <a:xfrm>
            <a:off x="1410789" y="1259640"/>
            <a:ext cx="9683691" cy="18601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320" rIns="0" bIns="0">
            <a:spAutoFit/>
          </a:bodyPr>
          <a:lstStyle/>
          <a:p>
            <a:pPr marL="12600" algn="just">
              <a:lnSpc>
                <a:spcPct val="100000"/>
              </a:lnSpc>
              <a:spcBef>
                <a:spcPts val="105"/>
              </a:spcBef>
              <a:tabLst>
                <a:tab pos="3490560" algn="l"/>
              </a:tabLst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    При</a:t>
            </a:r>
            <a:r>
              <a:rPr lang="ru-RU" sz="2000" b="0" strike="noStrike" spc="415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оформленном</a:t>
            </a:r>
            <a:r>
              <a:rPr lang="ru-RU" sz="2000" b="0" strike="noStrike" spc="42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стуле</a:t>
            </a:r>
            <a:r>
              <a:rPr lang="ru-RU" sz="2000" b="0" strike="noStrike" spc="40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000" b="0" strike="noStrike" spc="42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же</a:t>
            </a:r>
            <a:r>
              <a:rPr lang="ru-RU" sz="2000" b="0" strike="noStrike" spc="40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если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опорожнение</a:t>
            </a:r>
            <a:r>
              <a:rPr lang="ru-RU" sz="2000" b="0" strike="noStrike" spc="7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происходит</a:t>
            </a:r>
            <a:r>
              <a:rPr lang="ru-RU" sz="2000" b="0" strike="noStrike" spc="8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2-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3</a:t>
            </a:r>
            <a:r>
              <a:rPr lang="ru-RU" sz="2000" b="0" strike="noStrike" spc="6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раза</a:t>
            </a:r>
            <a:r>
              <a:rPr lang="ru-RU" sz="2000" b="0" strike="noStrike" spc="7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в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сутки,</a:t>
            </a:r>
            <a:r>
              <a:rPr lang="ru-RU" sz="2000" b="0" strike="noStrike" spc="409" dirty="0">
                <a:solidFill>
                  <a:srgbClr val="000000"/>
                </a:solidFill>
                <a:latin typeface="Tahoma"/>
                <a:ea typeface="DejaVu Sans"/>
              </a:rPr>
              <a:t> 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возможно</a:t>
            </a:r>
            <a:r>
              <a:rPr lang="ru-RU" sz="2000" b="0" strike="noStrike" spc="420" dirty="0">
                <a:solidFill>
                  <a:srgbClr val="000000"/>
                </a:solidFill>
                <a:latin typeface="Tahoma"/>
                <a:ea typeface="DejaVu Sans"/>
              </a:rPr>
              <a:t>  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использование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однокомпонентных</a:t>
            </a:r>
            <a:r>
              <a:rPr lang="ru-RU" sz="2000" b="0" strike="noStrike" spc="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калоприёмников</a:t>
            </a:r>
            <a:r>
              <a:rPr lang="ru-RU" sz="2000" b="0" strike="noStrike" spc="7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и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их</a:t>
            </a:r>
            <a:r>
              <a:rPr lang="ru-RU" sz="2000" b="0" strike="noStrike" spc="239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смена</a:t>
            </a:r>
            <a:r>
              <a:rPr lang="ru-RU" sz="2000" b="0" strike="noStrike" spc="236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при</a:t>
            </a:r>
            <a:r>
              <a:rPr lang="ru-RU" sz="2000" b="1" strike="noStrike" spc="276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заполнении</a:t>
            </a:r>
            <a:r>
              <a:rPr lang="ru-RU" sz="2000" b="1" strike="noStrike" spc="276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1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на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половину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.</a:t>
            </a:r>
            <a:r>
              <a:rPr lang="ru-RU" sz="2000" b="0" strike="noStrike" spc="29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000" b="0" strike="noStrike" spc="30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же</a:t>
            </a:r>
            <a:r>
              <a:rPr lang="ru-RU" sz="2000" b="0" strike="noStrike" spc="29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если</a:t>
            </a:r>
            <a:r>
              <a:rPr lang="ru-RU" sz="2000" b="0" strike="noStrike" spc="30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пластина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начинает</a:t>
            </a:r>
            <a:r>
              <a:rPr lang="ru-RU" sz="2000" b="0" strike="noStrike" spc="131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отставать</a:t>
            </a:r>
            <a:r>
              <a:rPr lang="ru-RU" sz="2000" b="0" strike="noStrike" spc="134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от</a:t>
            </a:r>
            <a:r>
              <a:rPr lang="ru-RU" sz="2000" b="0" strike="noStrike" spc="131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кожи</a:t>
            </a:r>
            <a:r>
              <a:rPr lang="ru-RU" sz="2000" b="0" strike="noStrike" spc="134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или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появилось</a:t>
            </a:r>
            <a:r>
              <a:rPr lang="ru-RU" sz="2000" b="0" strike="noStrike" spc="11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чувство</a:t>
            </a:r>
            <a:r>
              <a:rPr lang="ru-RU" sz="2000" b="0" strike="noStrike" spc="11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жжения.</a:t>
            </a:r>
            <a:r>
              <a:rPr lang="ru-RU" sz="2000" b="0" strike="noStrike" spc="11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endParaRPr lang="ru-RU" sz="2000" b="0" strike="noStrike" spc="114" dirty="0" smtClean="0">
              <a:solidFill>
                <a:srgbClr val="000000"/>
              </a:solidFill>
              <a:latin typeface="Tahoma"/>
              <a:ea typeface="DejaVu Sans"/>
            </a:endParaRPr>
          </a:p>
          <a:p>
            <a:pPr marL="12600" algn="just">
              <a:lnSpc>
                <a:spcPct val="100000"/>
              </a:lnSpc>
              <a:spcBef>
                <a:spcPts val="105"/>
              </a:spcBef>
              <a:tabLst>
                <a:tab pos="3490560" algn="l"/>
              </a:tabLst>
            </a:pPr>
            <a:r>
              <a:rPr lang="ru-RU" sz="2000" spc="11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spc="114" dirty="0" smtClean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1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Пластина </a:t>
            </a:r>
            <a:r>
              <a:rPr lang="ru-RU" sz="2000" b="1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отклеивается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1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плавным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движением</a:t>
            </a:r>
            <a:r>
              <a:rPr lang="ru-RU" sz="2000" b="1" strike="noStrike" spc="36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сверху</a:t>
            </a:r>
            <a:r>
              <a:rPr lang="ru-RU" sz="2000" b="1" strike="noStrike" spc="37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вниз,</a:t>
            </a:r>
            <a:r>
              <a:rPr lang="ru-RU" sz="2000" b="1" strike="noStrike" spc="38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1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одной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рукой</a:t>
            </a:r>
            <a:r>
              <a:rPr lang="ru-RU" sz="2000" b="1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придерживая</a:t>
            </a:r>
            <a:r>
              <a:rPr lang="ru-RU" sz="2000" b="1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1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кожу.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37" name="object 4"/>
          <p:cNvSpPr/>
          <p:nvPr/>
        </p:nvSpPr>
        <p:spPr>
          <a:xfrm>
            <a:off x="1627663" y="3592404"/>
            <a:ext cx="9743657" cy="9360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>
            <a:spAutoFit/>
          </a:bodyPr>
          <a:lstStyle/>
          <a:p>
            <a:pPr marL="12600" algn="just">
              <a:lnSpc>
                <a:spcPct val="100000"/>
              </a:lnSpc>
              <a:spcBef>
                <a:spcPts val="99"/>
              </a:spcBef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    При</a:t>
            </a:r>
            <a:r>
              <a:rPr lang="ru-RU" sz="2000" b="0" strike="noStrike" spc="316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использовании</a:t>
            </a:r>
            <a:r>
              <a:rPr lang="ru-RU" sz="2000" b="0" strike="noStrike" spc="32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двухкомпонентных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стомных</a:t>
            </a:r>
            <a:r>
              <a:rPr lang="ru-RU" sz="2000" b="0" strike="noStrike" spc="18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мешков</a:t>
            </a:r>
            <a:r>
              <a:rPr lang="ru-RU" sz="2000" b="0" strike="noStrike" spc="19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пластина</a:t>
            </a:r>
            <a:r>
              <a:rPr lang="ru-RU" sz="2000" b="0" strike="noStrike" spc="19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меняется</a:t>
            </a:r>
            <a:r>
              <a:rPr lang="ru-RU" sz="2000" b="0" strike="noStrike" spc="16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1-</a:t>
            </a:r>
            <a:endParaRPr lang="ru-RU" sz="2000" b="0" strike="noStrike" spc="-1" dirty="0">
              <a:latin typeface="Arial"/>
            </a:endParaRPr>
          </a:p>
          <a:p>
            <a:pPr marL="12600"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2</a:t>
            </a:r>
            <a:r>
              <a:rPr lang="ru-RU" sz="2000" b="0" strike="noStrike" spc="21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раза</a:t>
            </a:r>
            <a:r>
              <a:rPr lang="ru-RU" sz="2000" b="0" strike="noStrike" spc="21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21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неделю,</a:t>
            </a:r>
            <a:r>
              <a:rPr lang="ru-RU" sz="2000" b="0" strike="noStrike" spc="21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</a:t>
            </a:r>
            <a:r>
              <a:rPr lang="ru-RU" sz="2000" b="0" strike="noStrike" spc="21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дренируемые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мешки</a:t>
            </a:r>
            <a:r>
              <a:rPr lang="ru-RU" sz="2000" b="0" strike="noStrike" spc="10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2-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3</a:t>
            </a:r>
            <a:r>
              <a:rPr lang="ru-RU" sz="2000" b="0" strike="noStrike" spc="10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раза</a:t>
            </a:r>
            <a:r>
              <a:rPr lang="ru-RU" sz="2000" b="0" strike="noStrike" spc="10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10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день,</a:t>
            </a:r>
            <a:r>
              <a:rPr lang="ru-RU" sz="2000" b="0" strike="noStrike" spc="10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а</a:t>
            </a:r>
            <a:r>
              <a:rPr lang="ru-RU" sz="2000" b="0" strike="noStrike" spc="9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дренируемые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мешки</a:t>
            </a:r>
            <a:r>
              <a:rPr lang="ru-RU" sz="2000" b="0" strike="noStrike" spc="36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опорожняются</a:t>
            </a:r>
            <a:r>
              <a:rPr lang="ru-RU" sz="2000" b="0" strike="noStrike" spc="36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при</a:t>
            </a:r>
            <a:r>
              <a:rPr lang="ru-RU" sz="2000" b="0" strike="noStrike" spc="38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заполнении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1/3</a:t>
            </a:r>
            <a:r>
              <a:rPr lang="ru-RU" sz="2000" b="1" strike="noStrike" spc="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меняются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1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раз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сутки.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38" name="Изображение 4"/>
          <p:cNvPicPr/>
          <p:nvPr/>
        </p:nvPicPr>
        <p:blipFill>
          <a:blip r:embed="rId2"/>
          <a:stretch/>
        </p:blipFill>
        <p:spPr>
          <a:xfrm>
            <a:off x="11094480" y="152280"/>
            <a:ext cx="971640" cy="83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 txBox="1"/>
          <p:nvPr/>
        </p:nvSpPr>
        <p:spPr>
          <a:xfrm>
            <a:off x="779040" y="422280"/>
            <a:ext cx="1059228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11384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Как</a:t>
            </a:r>
            <a:r>
              <a:rPr lang="ru-RU" sz="3200" b="0" strike="noStrike" spc="-60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использовать</a:t>
            </a:r>
            <a:r>
              <a:rPr lang="ru-RU" sz="3200" b="0" strike="noStrike" spc="-86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двухкомпонентные</a:t>
            </a:r>
            <a:r>
              <a:rPr lang="ru-RU" sz="3200" b="0" strike="noStrike" spc="-5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мешки?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40" name="object 3"/>
          <p:cNvSpPr/>
          <p:nvPr/>
        </p:nvSpPr>
        <p:spPr>
          <a:xfrm>
            <a:off x="779040" y="1277931"/>
            <a:ext cx="8282331" cy="13396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>
            <a:spAutoFit/>
          </a:bodyPr>
          <a:lstStyle/>
          <a:p>
            <a:pPr marL="12600">
              <a:lnSpc>
                <a:spcPct val="150000"/>
              </a:lnSpc>
              <a:spcBef>
                <a:spcPts val="99"/>
              </a:spcBef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    Для</a:t>
            </a:r>
            <a:r>
              <a:rPr lang="ru-RU" sz="2000" b="0" strike="noStrike" spc="-35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того,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чтобы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соединить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фланец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мешком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необходимо.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Убедится,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что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крепёжное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кольцо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мешка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открыто.</a:t>
            </a:r>
            <a:r>
              <a:rPr lang="ru-RU" sz="2000" spc="-1" dirty="0">
                <a:latin typeface="Arial"/>
              </a:rPr>
              <a:t> </a:t>
            </a:r>
            <a:r>
              <a:rPr lang="ru-RU" sz="2000" spc="-1" dirty="0" smtClean="0">
                <a:latin typeface="Arial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Надеть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мешок</a:t>
            </a: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26" dirty="0" smtClean="0">
                <a:solidFill>
                  <a:srgbClr val="000000"/>
                </a:solidFill>
                <a:latin typeface="Tahoma"/>
                <a:ea typeface="DejaVu Sans"/>
              </a:rPr>
              <a:t>на</a:t>
            </a: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фланцевое</a:t>
            </a:r>
            <a:r>
              <a:rPr lang="ru-RU" sz="2000" spc="-1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кольцо</a:t>
            </a: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пластины</a:t>
            </a: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снизу вверх.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43" name="object 6"/>
          <p:cNvSpPr/>
          <p:nvPr/>
        </p:nvSpPr>
        <p:spPr>
          <a:xfrm>
            <a:off x="779040" y="2863406"/>
            <a:ext cx="8644971" cy="27829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65240" rIns="0" bIns="0">
            <a:spAutoFit/>
          </a:bodyPr>
          <a:lstStyle/>
          <a:p>
            <a:pPr marL="12600" algn="just">
              <a:lnSpc>
                <a:spcPct val="100000"/>
              </a:lnSpc>
              <a:spcBef>
                <a:spcPts val="1301"/>
              </a:spcBef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    Убедится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,</a:t>
            </a:r>
            <a:r>
              <a:rPr lang="ru-RU" sz="20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что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мешок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надёжно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установлен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пластине.</a:t>
            </a:r>
            <a:endParaRPr lang="ru-RU" sz="2000" b="0" strike="noStrike" spc="-1" dirty="0">
              <a:latin typeface="Arial"/>
            </a:endParaRPr>
          </a:p>
          <a:p>
            <a:pPr marL="12600" algn="just">
              <a:lnSpc>
                <a:spcPct val="15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Закрыть</a:t>
            </a:r>
            <a:r>
              <a:rPr lang="ru-RU" sz="2000" b="0" strike="noStrike" spc="46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крепёжное</a:t>
            </a:r>
            <a:r>
              <a:rPr lang="ru-RU" sz="2000" b="0" strike="noStrike" spc="46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кольцо,</a:t>
            </a:r>
            <a:r>
              <a:rPr lang="ru-RU" sz="2000" b="0" strike="noStrike" spc="47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сжав</a:t>
            </a:r>
            <a:r>
              <a:rPr lang="ru-RU" sz="2000" b="0" strike="noStrike" spc="46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защёлку</a:t>
            </a:r>
            <a:r>
              <a:rPr lang="ru-RU" sz="2000" b="0" strike="noStrike" spc="46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до</a:t>
            </a:r>
            <a:r>
              <a:rPr lang="ru-RU" sz="2000" b="0" strike="noStrike" spc="47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щелчка.</a:t>
            </a:r>
            <a:r>
              <a:rPr lang="ru-RU" sz="2000" b="0" strike="noStrike" spc="45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Щелчок </a:t>
            </a:r>
          </a:p>
          <a:p>
            <a:pPr marL="12600" algn="just">
              <a:lnSpc>
                <a:spcPct val="150000"/>
              </a:lnSpc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свидетельствует</a:t>
            </a:r>
            <a:r>
              <a:rPr lang="ru-RU" sz="2000" b="0" strike="noStrike" spc="250" dirty="0" smtClean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</a:t>
            </a:r>
            <a:r>
              <a:rPr lang="ru-RU" sz="2000" b="0" strike="noStrike" spc="25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том,</a:t>
            </a:r>
            <a:r>
              <a:rPr lang="ru-RU" sz="2000" b="0" strike="noStrike" spc="25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что</a:t>
            </a:r>
            <a:r>
              <a:rPr lang="ru-RU" sz="2000" b="0" strike="noStrike" spc="25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мешок</a:t>
            </a:r>
            <a:r>
              <a:rPr lang="ru-RU" sz="2000" b="0" strike="noStrike" spc="25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надёжно</a:t>
            </a:r>
            <a:r>
              <a:rPr lang="ru-RU" sz="2000" b="0" strike="noStrike" spc="24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закреплён</a:t>
            </a:r>
            <a:r>
              <a:rPr lang="ru-RU" sz="2000" spc="245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</a:p>
          <a:p>
            <a:pPr marL="12600" algn="just">
              <a:lnSpc>
                <a:spcPct val="150000"/>
              </a:lnSpc>
            </a:pPr>
            <a:r>
              <a:rPr lang="ru-RU" sz="2000" b="0" strike="noStrike" spc="-52" dirty="0" smtClean="0">
                <a:solidFill>
                  <a:srgbClr val="000000"/>
                </a:solidFill>
                <a:latin typeface="Tahoma"/>
                <a:ea typeface="DejaVu Sans"/>
              </a:rPr>
              <a:t>на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пластине.</a:t>
            </a:r>
            <a:r>
              <a:rPr lang="ru-RU" sz="2000" b="0" strike="noStrike" spc="20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endParaRPr lang="ru-RU" sz="2000" b="0" strike="noStrike" spc="205" dirty="0" smtClean="0">
              <a:solidFill>
                <a:srgbClr val="000000"/>
              </a:solidFill>
              <a:latin typeface="Tahoma"/>
              <a:ea typeface="DejaVu Sans"/>
            </a:endParaRPr>
          </a:p>
          <a:p>
            <a:pPr marL="12600" algn="just">
              <a:lnSpc>
                <a:spcPct val="150000"/>
              </a:lnSpc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Проверить</a:t>
            </a:r>
            <a:r>
              <a:rPr lang="ru-RU" sz="2000" b="0" strike="noStrike" spc="205" dirty="0" smtClean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фиксацию</a:t>
            </a:r>
            <a:r>
              <a:rPr lang="ru-RU" sz="2000" b="0" strike="noStrike" spc="19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мешка</a:t>
            </a:r>
            <a:r>
              <a:rPr lang="ru-RU" sz="2000" b="0" strike="noStrike" spc="20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</a:t>
            </a:r>
            <a:r>
              <a:rPr lang="ru-RU" sz="2000" b="0" strike="noStrike" spc="20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пластине,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слегка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подёргав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мешок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endParaRPr lang="ru-RU" sz="2000" b="0" strike="noStrike" spc="-26" dirty="0" smtClean="0">
              <a:solidFill>
                <a:srgbClr val="000000"/>
              </a:solidFill>
              <a:latin typeface="Tahoma"/>
              <a:ea typeface="DejaVu Sans"/>
            </a:endParaRPr>
          </a:p>
          <a:p>
            <a:pPr marL="12600" algn="just">
              <a:lnSpc>
                <a:spcPct val="150000"/>
              </a:lnSpc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из</a:t>
            </a:r>
            <a:r>
              <a:rPr lang="ru-RU" sz="20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стороны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сторону.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44" name="object 7"/>
          <p:cNvPicPr/>
          <p:nvPr/>
        </p:nvPicPr>
        <p:blipFill>
          <a:blip r:embed="rId2"/>
          <a:stretch/>
        </p:blipFill>
        <p:spPr>
          <a:xfrm>
            <a:off x="9337645" y="1277931"/>
            <a:ext cx="2204640" cy="4301280"/>
          </a:xfrm>
          <a:prstGeom prst="rect">
            <a:avLst/>
          </a:prstGeom>
          <a:ln w="0">
            <a:noFill/>
          </a:ln>
        </p:spPr>
      </p:pic>
      <p:sp>
        <p:nvSpPr>
          <p:cNvPr id="245" name="object 8"/>
          <p:cNvSpPr/>
          <p:nvPr/>
        </p:nvSpPr>
        <p:spPr>
          <a:xfrm>
            <a:off x="9337645" y="5498803"/>
            <a:ext cx="3444120" cy="5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26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>
                <a:solidFill>
                  <a:srgbClr val="000000"/>
                </a:solidFill>
                <a:latin typeface="Tahoma"/>
                <a:ea typeface="DejaVu Sans"/>
              </a:rPr>
              <a:t>Соединение</a:t>
            </a:r>
            <a:r>
              <a:rPr lang="ru-RU" sz="1400" b="0" strike="noStrike" spc="-41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2">
                <a:solidFill>
                  <a:srgbClr val="000000"/>
                </a:solidFill>
                <a:latin typeface="Tahoma"/>
                <a:ea typeface="DejaVu Sans"/>
              </a:rPr>
              <a:t>фланцевого</a:t>
            </a:r>
            <a:endParaRPr lang="ru-RU" sz="14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ahoma"/>
                <a:ea typeface="DejaVu Sans"/>
              </a:rPr>
              <a:t>кольца</a:t>
            </a:r>
            <a:r>
              <a:rPr lang="ru-RU" sz="1400" b="0" strike="noStrike" spc="-21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1400" b="0" strike="noStrike" spc="-12">
                <a:solidFill>
                  <a:srgbClr val="000000"/>
                </a:solidFill>
                <a:latin typeface="Tahoma"/>
                <a:ea typeface="DejaVu Sans"/>
              </a:rPr>
              <a:t> мешком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46" name="Изображение 4"/>
          <p:cNvPicPr/>
          <p:nvPr/>
        </p:nvPicPr>
        <p:blipFill>
          <a:blip r:embed="rId3"/>
          <a:stretch/>
        </p:blipFill>
        <p:spPr>
          <a:xfrm>
            <a:off x="11277720" y="267480"/>
            <a:ext cx="774720" cy="66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 txBox="1"/>
          <p:nvPr/>
        </p:nvSpPr>
        <p:spPr>
          <a:xfrm>
            <a:off x="2917800" y="490680"/>
            <a:ext cx="618876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Дополнительные</a:t>
            </a:r>
            <a:r>
              <a:rPr lang="ru-RU" sz="3200" b="0" strike="noStrike" spc="-97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средства</a:t>
            </a:r>
            <a:r>
              <a:rPr lang="ru-RU" sz="3200" b="0" strike="noStrike" spc="-7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ухода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48" name="object 3"/>
          <p:cNvPicPr/>
          <p:nvPr/>
        </p:nvPicPr>
        <p:blipFill>
          <a:blip r:embed="rId2"/>
          <a:stretch/>
        </p:blipFill>
        <p:spPr>
          <a:xfrm>
            <a:off x="679680" y="2953440"/>
            <a:ext cx="3318480" cy="2628720"/>
          </a:xfrm>
          <a:prstGeom prst="rect">
            <a:avLst/>
          </a:prstGeom>
          <a:ln w="0">
            <a:noFill/>
          </a:ln>
        </p:spPr>
      </p:pic>
      <p:sp>
        <p:nvSpPr>
          <p:cNvPr id="249" name="object 4"/>
          <p:cNvSpPr/>
          <p:nvPr/>
        </p:nvSpPr>
        <p:spPr>
          <a:xfrm>
            <a:off x="1103040" y="5630400"/>
            <a:ext cx="1971720" cy="2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 мини</a:t>
            </a:r>
            <a:r>
              <a:rPr lang="ru-RU" sz="1800" b="0" strike="noStrike" spc="-32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21">
                <a:solidFill>
                  <a:srgbClr val="000000"/>
                </a:solidFill>
                <a:latin typeface="Tahoma"/>
                <a:ea typeface="DejaVu Sans"/>
              </a:rPr>
              <a:t>капы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50" name="object 5"/>
          <p:cNvPicPr/>
          <p:nvPr/>
        </p:nvPicPr>
        <p:blipFill>
          <a:blip r:embed="rId3"/>
          <a:stretch/>
        </p:blipFill>
        <p:spPr>
          <a:xfrm>
            <a:off x="8595540" y="1098446"/>
            <a:ext cx="2899774" cy="2641320"/>
          </a:xfrm>
          <a:prstGeom prst="rect">
            <a:avLst/>
          </a:prstGeom>
          <a:ln w="0">
            <a:noFill/>
          </a:ln>
        </p:spPr>
      </p:pic>
      <p:pic>
        <p:nvPicPr>
          <p:cNvPr id="251" name="object 6"/>
          <p:cNvPicPr/>
          <p:nvPr/>
        </p:nvPicPr>
        <p:blipFill>
          <a:blip r:embed="rId4"/>
          <a:stretch/>
        </p:blipFill>
        <p:spPr>
          <a:xfrm>
            <a:off x="5065114" y="3394611"/>
            <a:ext cx="2606126" cy="2454137"/>
          </a:xfrm>
          <a:prstGeom prst="rect">
            <a:avLst/>
          </a:prstGeom>
          <a:ln w="0">
            <a:noFill/>
          </a:ln>
        </p:spPr>
      </p:pic>
      <p:pic>
        <p:nvPicPr>
          <p:cNvPr id="252" name="object 7"/>
          <p:cNvPicPr/>
          <p:nvPr/>
        </p:nvPicPr>
        <p:blipFill>
          <a:blip r:embed="rId5"/>
          <a:stretch/>
        </p:blipFill>
        <p:spPr>
          <a:xfrm>
            <a:off x="5044320" y="1045440"/>
            <a:ext cx="2374200" cy="1827000"/>
          </a:xfrm>
          <a:prstGeom prst="rect">
            <a:avLst/>
          </a:prstGeom>
          <a:ln w="0">
            <a:noFill/>
          </a:ln>
        </p:spPr>
      </p:pic>
      <p:sp>
        <p:nvSpPr>
          <p:cNvPr id="253" name="object 8"/>
          <p:cNvSpPr/>
          <p:nvPr/>
        </p:nvSpPr>
        <p:spPr>
          <a:xfrm>
            <a:off x="719100" y="1098446"/>
            <a:ext cx="10586160" cy="291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299160" indent="-286200">
              <a:lnSpc>
                <a:spcPct val="100000"/>
              </a:lnSpc>
              <a:spcBef>
                <a:spcPts val="105"/>
              </a:spcBef>
              <a:buClr>
                <a:srgbClr val="000000"/>
              </a:buClr>
              <a:buFont typeface="Microsoft Sans Serif"/>
              <a:buChar char="•"/>
              <a:tabLst>
                <a:tab pos="2991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Мини</a:t>
            </a:r>
            <a:r>
              <a:rPr lang="ru-RU" sz="20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капы;</a:t>
            </a:r>
            <a:endParaRPr lang="ru-RU" sz="2000" b="0" strike="noStrike" spc="-1" dirty="0">
              <a:latin typeface="Arial"/>
            </a:endParaRPr>
          </a:p>
          <a:p>
            <a:pPr marL="299160" indent="-28620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29916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п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ояс</a:t>
            </a:r>
            <a:r>
              <a:rPr lang="ru-RU" sz="20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калоприёмника;</a:t>
            </a:r>
            <a:endParaRPr lang="ru-RU" sz="2000" b="0" strike="noStrike" spc="-1" dirty="0">
              <a:latin typeface="Arial"/>
            </a:endParaRPr>
          </a:p>
          <a:p>
            <a:pPr marL="299160" indent="-28620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29916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рригационная</a:t>
            </a:r>
            <a:r>
              <a:rPr lang="ru-RU" sz="2000" b="0" strike="noStrike" spc="-41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система;</a:t>
            </a:r>
            <a:endParaRPr lang="ru-RU" sz="2000" b="0" strike="noStrike" spc="-1" dirty="0">
              <a:latin typeface="Arial"/>
            </a:endParaRPr>
          </a:p>
          <a:p>
            <a:pPr marL="299160" indent="-28620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29916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т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ампон</a:t>
            </a:r>
            <a:r>
              <a:rPr lang="ru-RU" sz="2000" b="0" strike="noStrike" spc="-41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r>
              <a:rPr lang="ru-RU" sz="2000" b="0" strike="noStrike" spc="-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стомы;</a:t>
            </a:r>
            <a:endParaRPr lang="ru-RU" sz="2000" b="0" strike="noStrike" spc="-1" dirty="0">
              <a:latin typeface="Arial"/>
            </a:endParaRPr>
          </a:p>
          <a:p>
            <a:pPr marL="299160" indent="-28620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299160" algn="l"/>
              </a:tabLst>
            </a:pPr>
            <a:r>
              <a:rPr lang="ru-RU" sz="2000" spc="-12" dirty="0">
                <a:solidFill>
                  <a:srgbClr val="000000"/>
                </a:solidFill>
                <a:latin typeface="Tahoma"/>
                <a:ea typeface="DejaVu Sans"/>
              </a:rPr>
              <a:t>ф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ильтры.</a:t>
            </a:r>
            <a:endParaRPr lang="ru-RU" sz="2000" b="0" strike="noStrike" spc="-1" dirty="0">
              <a:latin typeface="Arial"/>
            </a:endParaRPr>
          </a:p>
          <a:p>
            <a:pPr marL="3936240">
              <a:lnSpc>
                <a:spcPct val="100000"/>
              </a:lnSpc>
              <a:spcBef>
                <a:spcPts val="1834"/>
              </a:spcBef>
              <a:tabLst>
                <a:tab pos="299160" algn="l"/>
              </a:tabLst>
            </a:pPr>
            <a:r>
              <a:rPr lang="ru-RU" sz="1800" b="0" strike="noStrike" spc="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1" dirty="0" smtClean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пояс</a:t>
            </a:r>
            <a:r>
              <a:rPr lang="ru-RU" sz="1800" b="0" strike="noStrike" spc="-26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r>
              <a:rPr lang="ru-RU" sz="1800" b="0" strike="noStrike" spc="-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калоприёмника</a:t>
            </a:r>
            <a:endParaRPr lang="ru-RU" sz="1800" b="0" strike="noStrike" spc="-1" dirty="0">
              <a:latin typeface="Arial"/>
            </a:endParaRPr>
          </a:p>
          <a:p>
            <a:pPr marL="3936240">
              <a:lnSpc>
                <a:spcPct val="100000"/>
              </a:lnSpc>
              <a:tabLst>
                <a:tab pos="299160" algn="l"/>
              </a:tabLst>
            </a:pPr>
            <a:endParaRPr lang="ru-RU" sz="1800" b="0" strike="noStrike" spc="-1" dirty="0">
              <a:latin typeface="Arial"/>
            </a:endParaRPr>
          </a:p>
          <a:p>
            <a:pPr marL="3936240">
              <a:lnSpc>
                <a:spcPct val="100000"/>
              </a:lnSpc>
              <a:spcBef>
                <a:spcPts val="346"/>
              </a:spcBef>
              <a:tabLst>
                <a:tab pos="299160" algn="l"/>
              </a:tabLst>
            </a:pPr>
            <a:endParaRPr lang="ru-RU" sz="1800" b="0" strike="noStrike" spc="-1" dirty="0" smtClean="0">
              <a:latin typeface="Arial"/>
            </a:endParaRPr>
          </a:p>
          <a:p>
            <a:pPr marL="3936240" algn="r">
              <a:lnSpc>
                <a:spcPct val="100000"/>
              </a:lnSpc>
              <a:tabLst>
                <a:tab pos="299160" algn="l"/>
              </a:tabLst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тампон</a:t>
            </a:r>
            <a:r>
              <a:rPr lang="ru-RU" sz="1800" b="0" strike="noStrike" spc="-46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r>
              <a:rPr lang="ru-RU" sz="18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стомы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254" name="object 9"/>
          <p:cNvPicPr/>
          <p:nvPr/>
        </p:nvPicPr>
        <p:blipFill>
          <a:blip r:embed="rId6"/>
          <a:stretch/>
        </p:blipFill>
        <p:spPr>
          <a:xfrm>
            <a:off x="8938818" y="4030610"/>
            <a:ext cx="2019239" cy="1914480"/>
          </a:xfrm>
          <a:prstGeom prst="rect">
            <a:avLst/>
          </a:prstGeom>
          <a:ln w="0">
            <a:noFill/>
          </a:ln>
        </p:spPr>
      </p:pic>
      <p:sp>
        <p:nvSpPr>
          <p:cNvPr id="255" name="object 10"/>
          <p:cNvSpPr/>
          <p:nvPr/>
        </p:nvSpPr>
        <p:spPr>
          <a:xfrm>
            <a:off x="5029560" y="5790960"/>
            <a:ext cx="5788440" cy="3082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096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244"/>
              </a:spcBef>
            </a:pPr>
            <a:r>
              <a:rPr lang="ru-RU" sz="18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ирригационная</a:t>
            </a:r>
            <a:r>
              <a:rPr lang="ru-RU" sz="18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система</a:t>
            </a:r>
            <a:r>
              <a:rPr lang="ru-RU" spc="-1" dirty="0">
                <a:latin typeface="Arial"/>
              </a:rPr>
              <a:t> </a:t>
            </a:r>
            <a:r>
              <a:rPr lang="ru-RU" spc="-1" dirty="0" smtClean="0">
                <a:latin typeface="Arial"/>
              </a:rPr>
              <a:t>                                </a:t>
            </a:r>
            <a:r>
              <a:rPr lang="ru-RU" sz="18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фильтры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256" name="Изображение 4"/>
          <p:cNvPicPr/>
          <p:nvPr/>
        </p:nvPicPr>
        <p:blipFill>
          <a:blip r:embed="rId7"/>
          <a:stretch/>
        </p:blipFill>
        <p:spPr>
          <a:xfrm>
            <a:off x="11277720" y="267480"/>
            <a:ext cx="774720" cy="66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 txBox="1"/>
          <p:nvPr/>
        </p:nvSpPr>
        <p:spPr>
          <a:xfrm>
            <a:off x="779040" y="422280"/>
            <a:ext cx="1090332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 dirty="0">
                <a:solidFill>
                  <a:srgbClr val="000000"/>
                </a:solidFill>
                <a:latin typeface="Tahoma"/>
              </a:rPr>
              <a:t>Установление</a:t>
            </a:r>
            <a:r>
              <a:rPr lang="ru-RU" sz="3200" b="0" strike="noStrike" spc="-100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 dirty="0">
                <a:solidFill>
                  <a:srgbClr val="000000"/>
                </a:solidFill>
                <a:latin typeface="Tahoma"/>
              </a:rPr>
              <a:t>психофизических</a:t>
            </a:r>
            <a:r>
              <a:rPr lang="ru-RU" sz="3200" b="0" strike="noStrike" spc="-72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 dirty="0">
                <a:solidFill>
                  <a:srgbClr val="000000"/>
                </a:solidFill>
                <a:latin typeface="Tahoma"/>
              </a:rPr>
              <a:t>особенностей</a:t>
            </a:r>
            <a:r>
              <a:rPr lang="ru-RU" sz="3200" b="0" strike="noStrike" spc="-97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 dirty="0" smtClean="0">
                <a:solidFill>
                  <a:srgbClr val="000000"/>
                </a:solidFill>
                <a:latin typeface="Tahoma"/>
              </a:rPr>
              <a:t>пациента: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58" name="object 3"/>
          <p:cNvSpPr/>
          <p:nvPr/>
        </p:nvSpPr>
        <p:spPr>
          <a:xfrm>
            <a:off x="779040" y="945720"/>
            <a:ext cx="6143400" cy="50916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0" rIns="0" bIns="0">
            <a:spAutoFit/>
          </a:bodyPr>
          <a:lstStyle/>
          <a:p>
            <a:pPr marL="354960" indent="-342000">
              <a:lnSpc>
                <a:spcPct val="100000"/>
              </a:lnSpc>
              <a:spcBef>
                <a:spcPts val="1304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информированность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пациента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стоме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,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способах</a:t>
            </a:r>
            <a:endParaRPr lang="ru-RU" sz="2000" b="0" strike="noStrike" spc="-1" dirty="0">
              <a:latin typeface="Arial"/>
            </a:endParaRPr>
          </a:p>
          <a:p>
            <a:pPr marL="355680">
              <a:lnSpc>
                <a:spcPct val="100000"/>
              </a:lnSpc>
              <a:spcBef>
                <a:spcPts val="1199"/>
              </a:spcBef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ухода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err="1" smtClean="0">
                <a:solidFill>
                  <a:srgbClr val="000000"/>
                </a:solidFill>
                <a:latin typeface="Tahoma"/>
                <a:ea typeface="DejaVu Sans"/>
              </a:rPr>
              <a:t>стомой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способность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обучению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использования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средств</a:t>
            </a:r>
            <a:endParaRPr lang="ru-RU" sz="2000" b="0" strike="noStrike" spc="-1" dirty="0">
              <a:latin typeface="Arial"/>
            </a:endParaRPr>
          </a:p>
          <a:p>
            <a:pPr marL="355680">
              <a:lnSpc>
                <a:spcPct val="100000"/>
              </a:lnSpc>
              <a:spcBef>
                <a:spcPts val="1199"/>
              </a:spcBef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ухода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err="1" smtClean="0">
                <a:solidFill>
                  <a:srgbClr val="000000"/>
                </a:solidFill>
                <a:latin typeface="Tahoma"/>
                <a:ea typeface="DejaVu Sans"/>
              </a:rPr>
              <a:t>стомой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;</a:t>
            </a:r>
            <a:endParaRPr lang="ru-RU" sz="2000" b="0" strike="noStrike" spc="-1" dirty="0">
              <a:latin typeface="Arial"/>
            </a:endParaRPr>
          </a:p>
          <a:p>
            <a:pPr marL="355680" indent="-342720">
              <a:lnSpc>
                <a:spcPct val="150000"/>
              </a:lnSpc>
              <a:spcBef>
                <a:spcPts val="6"/>
              </a:spcBef>
              <a:buClr>
                <a:srgbClr val="000000"/>
              </a:buClr>
              <a:buFont typeface="Microsoft Sans Serif"/>
              <a:buChar char="•"/>
              <a:tabLst>
                <a:tab pos="35568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психологическая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адаптация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пациента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</a:t>
            </a:r>
            <a:r>
              <a:rPr lang="ru-RU" sz="2000" b="0" strike="noStrike" spc="-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наличию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стомы;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тип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телосложения,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наличие</a:t>
            </a:r>
            <a:r>
              <a:rPr lang="ru-RU" sz="2000" b="0" strike="noStrike" spc="-7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ожирения;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зрение,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моторика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26" dirty="0" smtClean="0">
                <a:solidFill>
                  <a:srgbClr val="000000"/>
                </a:solidFill>
                <a:latin typeface="Tahoma"/>
                <a:ea typeface="DejaVu Sans"/>
              </a:rPr>
              <a:t>рук;</a:t>
            </a:r>
            <a:endParaRPr lang="ru-RU" sz="2000" b="0" strike="noStrike" spc="-1" dirty="0">
              <a:latin typeface="Arial"/>
            </a:endParaRPr>
          </a:p>
          <a:p>
            <a:pPr marL="355680" indent="-342720">
              <a:lnSpc>
                <a:spcPct val="150000"/>
              </a:lnSpc>
              <a:buClr>
                <a:srgbClr val="000000"/>
              </a:buClr>
              <a:buFont typeface="Microsoft Sans Serif"/>
              <a:buChar char="•"/>
              <a:tabLst>
                <a:tab pos="35568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образ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жизни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(способность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</a:t>
            </a:r>
            <a:r>
              <a:rPr lang="ru-RU" sz="2000" b="0" strike="noStrike" spc="-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самообслуживанию,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наличие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семейной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социальной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поддержки,</a:t>
            </a:r>
            <a:endParaRPr lang="ru-RU" sz="2000" b="0" strike="noStrike" spc="-1" dirty="0">
              <a:latin typeface="Arial"/>
            </a:endParaRPr>
          </a:p>
          <a:p>
            <a:pPr marL="355680">
              <a:lnSpc>
                <a:spcPct val="100000"/>
              </a:lnSpc>
              <a:spcBef>
                <a:spcPts val="1205"/>
              </a:spcBef>
              <a:tabLst>
                <a:tab pos="35568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религиозные</a:t>
            </a:r>
            <a:r>
              <a:rPr lang="ru-RU" sz="2000" b="0" strike="noStrike" spc="-9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особенности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).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59" name="object 4"/>
          <p:cNvPicPr/>
          <p:nvPr/>
        </p:nvPicPr>
        <p:blipFill>
          <a:blip r:embed="rId2"/>
          <a:stretch/>
        </p:blipFill>
        <p:spPr>
          <a:xfrm>
            <a:off x="7345080" y="1261800"/>
            <a:ext cx="4337280" cy="3048943"/>
          </a:xfrm>
          <a:prstGeom prst="rect">
            <a:avLst/>
          </a:prstGeom>
          <a:ln w="0">
            <a:noFill/>
          </a:ln>
        </p:spPr>
      </p:pic>
      <p:sp>
        <p:nvSpPr>
          <p:cNvPr id="260" name="object 5"/>
          <p:cNvSpPr/>
          <p:nvPr/>
        </p:nvSpPr>
        <p:spPr>
          <a:xfrm>
            <a:off x="8111435" y="4310743"/>
            <a:ext cx="3854520" cy="5051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Внешний</a:t>
            </a:r>
            <a:r>
              <a:rPr lang="ru-RU" sz="14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вид</a:t>
            </a:r>
            <a:r>
              <a:rPr lang="ru-RU" sz="14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стомы</a:t>
            </a:r>
            <a:r>
              <a:rPr lang="ru-RU" sz="14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у</a:t>
            </a:r>
            <a:endParaRPr lang="ru-RU" sz="14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пациента</a:t>
            </a:r>
            <a:r>
              <a:rPr lang="ru-RU" sz="14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14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избыточной</a:t>
            </a:r>
            <a:r>
              <a:rPr lang="ru-RU" sz="14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массой</a:t>
            </a:r>
            <a:r>
              <a:rPr lang="ru-RU" sz="14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тела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261" name="Изображение 4"/>
          <p:cNvPicPr/>
          <p:nvPr/>
        </p:nvPicPr>
        <p:blipFill>
          <a:blip r:embed="rId3"/>
          <a:stretch/>
        </p:blipFill>
        <p:spPr>
          <a:xfrm>
            <a:off x="11417280" y="88380"/>
            <a:ext cx="774720" cy="66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 txBox="1"/>
          <p:nvPr/>
        </p:nvSpPr>
        <p:spPr>
          <a:xfrm>
            <a:off x="838080" y="838080"/>
            <a:ext cx="9066960" cy="443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	На базе: БУЗ ВО «ВОНКОЦ» в Центре амбулаторной онкологической помощи в июле 2024г. открылся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C00000"/>
                </a:solidFill>
                <a:latin typeface="Tahoma"/>
              </a:rPr>
              <a:t>кабинет </a:t>
            </a:r>
            <a:r>
              <a:rPr lang="ru-RU" sz="1800" b="1" strike="noStrike" spc="-1" dirty="0" err="1">
                <a:solidFill>
                  <a:srgbClr val="C00000"/>
                </a:solidFill>
                <a:latin typeface="Tahoma"/>
              </a:rPr>
              <a:t>стомированных</a:t>
            </a:r>
            <a:r>
              <a:rPr lang="ru-RU" sz="1800" b="1" strike="noStrike" spc="-1" dirty="0">
                <a:solidFill>
                  <a:srgbClr val="C00000"/>
                </a:solidFill>
                <a:latin typeface="Tahoma"/>
              </a:rPr>
              <a:t> пациентов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Кабинет располагается на 3 этаже в </a:t>
            </a:r>
            <a:r>
              <a:rPr lang="ru-RU" sz="1800" b="1" strike="noStrike" spc="-1" dirty="0">
                <a:solidFill>
                  <a:srgbClr val="C00000"/>
                </a:solidFill>
                <a:latin typeface="Tahoma"/>
              </a:rPr>
              <a:t>310</a:t>
            </a: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 кабинете.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Режим работы: </a:t>
            </a:r>
            <a:r>
              <a:rPr lang="ru-RU" sz="1800" b="1" strike="noStrike" spc="-1" dirty="0">
                <a:solidFill>
                  <a:srgbClr val="C00000"/>
                </a:solidFill>
                <a:latin typeface="Tahoma"/>
              </a:rPr>
              <a:t>с 12:30 до 15:15 </a:t>
            </a: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в рабочие дни.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Запись осуществляется из поликлиники по месту жительства или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latin typeface="Tahoma"/>
              </a:rPr>
              <a:t>обратившись </a:t>
            </a: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по  телефону: </a:t>
            </a:r>
            <a:r>
              <a:rPr lang="ru-RU" sz="1800" b="1" strike="noStrike" spc="-1" dirty="0" smtClean="0">
                <a:solidFill>
                  <a:srgbClr val="C00000"/>
                </a:solidFill>
                <a:latin typeface="Tahoma"/>
              </a:rPr>
              <a:t>257-95-66 (стол справок ЦАОП)</a:t>
            </a:r>
          </a:p>
          <a:p>
            <a:pPr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с 08:00 до 14:00.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C00000"/>
                </a:solidFill>
                <a:latin typeface="Tahoma"/>
              </a:rPr>
              <a:t>В кабинете выполняются следующие манипуляции</a:t>
            </a: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:</a:t>
            </a:r>
            <a:endParaRPr lang="ru-RU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перевязки и уход за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ahoma"/>
              </a:rPr>
              <a:t>стомой</a:t>
            </a: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обучение пациентов или родственников уходу за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Tahoma"/>
              </a:rPr>
              <a:t>стомой</a:t>
            </a: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оформление  справки на получение технических средств реабилитации) в случае оформления группы инвалидности.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163" name="Изображение 3"/>
          <p:cNvPicPr/>
          <p:nvPr/>
        </p:nvPicPr>
        <p:blipFill>
          <a:blip r:embed="rId2"/>
          <a:stretch/>
        </p:blipFill>
        <p:spPr>
          <a:xfrm>
            <a:off x="9180000" y="4899600"/>
            <a:ext cx="2505600" cy="1425600"/>
          </a:xfrm>
          <a:prstGeom prst="rect">
            <a:avLst/>
          </a:prstGeom>
          <a:ln w="0">
            <a:noFill/>
          </a:ln>
        </p:spPr>
      </p:pic>
      <p:pic>
        <p:nvPicPr>
          <p:cNvPr id="164" name="Изображение 4"/>
          <p:cNvPicPr/>
          <p:nvPr/>
        </p:nvPicPr>
        <p:blipFill>
          <a:blip r:embed="rId3"/>
          <a:stretch/>
        </p:blipFill>
        <p:spPr>
          <a:xfrm>
            <a:off x="10134720" y="457200"/>
            <a:ext cx="1550520" cy="1335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 txBox="1"/>
          <p:nvPr/>
        </p:nvSpPr>
        <p:spPr>
          <a:xfrm>
            <a:off x="779040" y="422280"/>
            <a:ext cx="1059228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321804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Особенности</a:t>
            </a:r>
            <a:r>
              <a:rPr lang="ru-RU" sz="3200" b="0" strike="noStrike" spc="-72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питания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63" name="object 3"/>
          <p:cNvSpPr/>
          <p:nvPr/>
        </p:nvSpPr>
        <p:spPr>
          <a:xfrm>
            <a:off x="633960" y="971640"/>
            <a:ext cx="10927080" cy="52584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Некоторые</a:t>
            </a:r>
            <a:r>
              <a:rPr lang="ru-RU" sz="2000" b="1" strike="noStrike" spc="-7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правила</a:t>
            </a:r>
            <a:r>
              <a:rPr lang="ru-RU" sz="2000" b="1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правильного</a:t>
            </a:r>
            <a:r>
              <a:rPr lang="ru-RU" sz="2000" b="1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1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питания:</a:t>
            </a:r>
            <a:endParaRPr lang="ru-RU" sz="2000" b="0" strike="noStrike" spc="-1" dirty="0">
              <a:latin typeface="Arial"/>
            </a:endParaRPr>
          </a:p>
          <a:p>
            <a:pPr marL="207720" indent="-19476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0772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п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ринимать</a:t>
            </a:r>
            <a:r>
              <a:rPr lang="ru-RU" sz="2000" b="0" strike="noStrike" spc="-41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пищу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3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—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4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раза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день,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одно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тоже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время;</a:t>
            </a:r>
            <a:endParaRPr lang="ru-RU" sz="2000" b="0" strike="noStrike" spc="-1" dirty="0">
              <a:latin typeface="Arial"/>
            </a:endParaRPr>
          </a:p>
          <a:p>
            <a:pPr marL="207720" indent="-19476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0772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тараться</a:t>
            </a:r>
            <a:r>
              <a:rPr lang="ru-RU" sz="2000" b="0" strike="noStrike" spc="-41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наедаться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ночь;</a:t>
            </a:r>
            <a:endParaRPr lang="ru-RU" sz="2000" b="0" strike="noStrike" spc="-1" dirty="0">
              <a:latin typeface="Arial"/>
            </a:endParaRPr>
          </a:p>
          <a:p>
            <a:pPr marL="207720" indent="-19476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0772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м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едленно</a:t>
            </a:r>
            <a:r>
              <a:rPr lang="ru-RU" sz="2000" b="0" strike="noStrike" spc="-52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тщательно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пережёвывать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пищу;</a:t>
            </a:r>
            <a:endParaRPr lang="ru-RU" sz="2000" b="0" strike="noStrike" spc="-1" dirty="0">
              <a:latin typeface="Arial"/>
            </a:endParaRPr>
          </a:p>
          <a:p>
            <a:pPr marL="278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7864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П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итание</a:t>
            </a:r>
            <a:r>
              <a:rPr lang="ru-RU" sz="2000" b="0" strike="noStrike" spc="-52" dirty="0" smtClean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должно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быть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сбалансированным,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пища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должна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содержать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углеводы,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белки,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жиры,</a:t>
            </a:r>
            <a:r>
              <a:rPr lang="ru-RU" sz="2000" b="0" strike="noStrike" spc="11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витамины</a:t>
            </a:r>
            <a:r>
              <a:rPr lang="ru-RU" sz="2000" b="0" strike="noStrike" spc="1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10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минеральные</a:t>
            </a:r>
            <a:r>
              <a:rPr lang="ru-RU" sz="2000" b="0" strike="noStrike" spc="13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соли.</a:t>
            </a:r>
            <a:r>
              <a:rPr lang="ru-RU" sz="2000" b="0" strike="noStrike" spc="13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10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первые</a:t>
            </a:r>
            <a:r>
              <a:rPr lang="ru-RU" sz="2000" b="0" strike="noStrike" spc="10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месяцы</a:t>
            </a:r>
            <a:r>
              <a:rPr lang="ru-RU" sz="2000" b="0" strike="noStrike" spc="13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после</a:t>
            </a:r>
            <a:r>
              <a:rPr lang="ru-RU" sz="2000" b="0" strike="noStrike" spc="10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операции</a:t>
            </a:r>
            <a:r>
              <a:rPr lang="ru-RU" sz="2000" b="0" strike="noStrike" spc="1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воздерживайтесь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от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потребления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пищи,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содержащей</a:t>
            </a:r>
            <a:r>
              <a:rPr lang="ru-RU" sz="20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клетчатку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(свежие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овощи</a:t>
            </a:r>
            <a:r>
              <a:rPr lang="ru-RU" sz="20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фрукты,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хлеб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из</a:t>
            </a:r>
            <a:r>
              <a:rPr lang="ru-RU" sz="2000" b="0" strike="noStrike" spc="-6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муки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грубого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помола,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пшённая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каша,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рис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);</a:t>
            </a:r>
            <a:endParaRPr lang="ru-RU" sz="2000" b="0" strike="noStrike" spc="-1" dirty="0">
              <a:latin typeface="Arial"/>
            </a:endParaRPr>
          </a:p>
          <a:p>
            <a:pPr marL="24552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4588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у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потреблять</a:t>
            </a:r>
            <a:r>
              <a:rPr lang="ru-RU" sz="2000" b="0" strike="noStrike" spc="284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</a:t>
            </a:r>
            <a:r>
              <a:rPr lang="ru-RU" sz="2000" b="0" strike="noStrike" spc="27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менее</a:t>
            </a:r>
            <a:r>
              <a:rPr lang="ru-RU" sz="2000" b="0" strike="noStrike" spc="26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1,5</a:t>
            </a:r>
            <a:r>
              <a:rPr lang="ru-RU" sz="2000" b="0" strike="noStrike" spc="28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—</a:t>
            </a:r>
            <a:r>
              <a:rPr lang="ru-RU" sz="2000" b="0" strike="noStrike" spc="26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2</a:t>
            </a:r>
            <a:r>
              <a:rPr lang="ru-RU" sz="2000" b="0" strike="noStrike" spc="28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л</a:t>
            </a:r>
            <a:r>
              <a:rPr lang="ru-RU" sz="2000" b="0" strike="noStrike" spc="27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жидкости</a:t>
            </a:r>
            <a:r>
              <a:rPr lang="ru-RU" sz="2000" b="0" strike="noStrike" spc="28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27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день</a:t>
            </a:r>
            <a:r>
              <a:rPr lang="ru-RU" sz="2000" b="0" strike="noStrike" spc="28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(8</a:t>
            </a:r>
            <a:r>
              <a:rPr lang="ru-RU" sz="2000" b="0" strike="noStrike" spc="27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—</a:t>
            </a:r>
            <a:r>
              <a:rPr lang="ru-RU" sz="2000" b="0" strike="noStrike" spc="28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10</a:t>
            </a:r>
            <a:r>
              <a:rPr lang="ru-RU" sz="2000" b="0" strike="noStrike" spc="27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стаканов).</a:t>
            </a:r>
            <a:r>
              <a:rPr lang="ru-RU" sz="2000" b="0" strike="noStrike" spc="27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Это</a:t>
            </a:r>
            <a:r>
              <a:rPr lang="ru-RU" sz="2000" b="0" strike="noStrike" spc="28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может</a:t>
            </a:r>
            <a:r>
              <a:rPr lang="ru-RU" sz="2000" b="0" strike="noStrike" spc="28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быть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вода,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фруктовый сок,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молоко,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чай,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кофе</a:t>
            </a:r>
            <a:r>
              <a:rPr lang="ru-RU" sz="2000" b="0" strike="noStrike" spc="-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другие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напитки;</a:t>
            </a:r>
            <a:endParaRPr lang="ru-RU" sz="2000" b="0" strike="noStrike" spc="-1" dirty="0">
              <a:latin typeface="Arial"/>
            </a:endParaRPr>
          </a:p>
          <a:p>
            <a:pPr marL="2102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1024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повседневном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рационе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должны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присутствовать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мясо, рыба,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молочные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кисломолочные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изделия,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овощи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фрукты;</a:t>
            </a:r>
            <a:endParaRPr lang="ru-RU" sz="2000" b="0" strike="noStrike" spc="-1" dirty="0">
              <a:latin typeface="Arial"/>
            </a:endParaRPr>
          </a:p>
          <a:p>
            <a:pPr marL="239400" indent="-2264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23940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оздержаться</a:t>
            </a:r>
            <a:r>
              <a:rPr lang="ru-RU" sz="2000" b="0" strike="noStrike" spc="216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от</a:t>
            </a:r>
            <a:r>
              <a:rPr lang="ru-RU" sz="2000" b="0" strike="noStrike" spc="21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потребления</a:t>
            </a:r>
            <a:r>
              <a:rPr lang="ru-RU" sz="2000" b="0" strike="noStrike" spc="20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жирных</a:t>
            </a:r>
            <a:r>
              <a:rPr lang="ru-RU" sz="2000" b="0" strike="noStrike" spc="21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продуктов,</a:t>
            </a:r>
            <a:r>
              <a:rPr lang="ru-RU" sz="2000" b="0" strike="noStrike" spc="22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копчёностей,</a:t>
            </a:r>
            <a:r>
              <a:rPr lang="ru-RU" sz="2000" b="0" strike="noStrike" spc="21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острой</a:t>
            </a:r>
            <a:r>
              <a:rPr lang="ru-RU" sz="2000" b="0" strike="noStrike" spc="21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21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маринованной</a:t>
            </a:r>
            <a:endParaRPr lang="ru-RU" sz="2000" b="0" strike="noStrike" spc="-1" dirty="0">
              <a:latin typeface="Arial"/>
            </a:endParaRPr>
          </a:p>
          <a:p>
            <a:pPr marL="12600" algn="just">
              <a:lnSpc>
                <a:spcPts val="2350"/>
              </a:lnSpc>
              <a:tabLst>
                <a:tab pos="2394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пищи,</a:t>
            </a:r>
            <a:r>
              <a:rPr lang="ru-RU" sz="2000" b="0" strike="noStrike" spc="-6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следует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также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злоупотреблять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спиртными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напитками.</a:t>
            </a:r>
            <a:endParaRPr lang="ru-RU" sz="2000" b="0" strike="noStrike" spc="-1" dirty="0">
              <a:latin typeface="Arial"/>
            </a:endParaRPr>
          </a:p>
          <a:p>
            <a:pPr marL="12600" algn="just">
              <a:lnSpc>
                <a:spcPts val="2401"/>
              </a:lnSpc>
              <a:spcBef>
                <a:spcPts val="136"/>
              </a:spcBef>
              <a:tabLst>
                <a:tab pos="239400" algn="l"/>
              </a:tabLst>
            </a:pPr>
            <a:r>
              <a:rPr lang="ru-RU" sz="2100" b="1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Стомированные</a:t>
            </a:r>
            <a:r>
              <a:rPr lang="ru-RU" sz="2100" b="1" strike="noStrike" spc="50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пациенты</a:t>
            </a:r>
            <a:r>
              <a:rPr lang="ru-RU" sz="2100" b="1" strike="noStrike" spc="51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</a:t>
            </a:r>
            <a:r>
              <a:rPr lang="ru-RU" sz="2100" b="1" strike="noStrike" spc="49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обязаны</a:t>
            </a:r>
            <a:r>
              <a:rPr lang="ru-RU" sz="2100" b="1" strike="noStrike" spc="50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придерживаться</a:t>
            </a:r>
            <a:r>
              <a:rPr lang="ru-RU" sz="2100" b="1" strike="noStrike" spc="50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строгой</a:t>
            </a:r>
            <a:r>
              <a:rPr lang="ru-RU" sz="2100" b="1" strike="noStrike" spc="50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диеты,</a:t>
            </a:r>
            <a:r>
              <a:rPr lang="ru-RU" sz="2100" b="1" strike="noStrike" spc="50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но </a:t>
            </a:r>
            <a:r>
              <a:rPr lang="ru-RU" sz="21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должны</a:t>
            </a:r>
            <a:r>
              <a:rPr lang="ru-RU" sz="2100" b="1" strike="noStrike" spc="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знать,</a:t>
            </a:r>
            <a:r>
              <a:rPr lang="ru-RU" sz="2100" b="1" strike="noStrike" spc="-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какие</a:t>
            </a:r>
            <a:r>
              <a:rPr lang="ru-RU" sz="2100" b="1" strike="noStrike" spc="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продукты</a:t>
            </a:r>
            <a:r>
              <a:rPr lang="ru-RU" sz="21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оказывают</a:t>
            </a:r>
            <a:r>
              <a:rPr lang="ru-RU" sz="21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закрепляющее</a:t>
            </a:r>
            <a:r>
              <a:rPr lang="ru-RU" sz="2100" b="1" strike="noStrike" spc="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или </a:t>
            </a:r>
            <a:r>
              <a:rPr lang="ru-RU" sz="2100" b="1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послабляющее </a:t>
            </a:r>
            <a:r>
              <a:rPr lang="ru-RU" sz="2100" b="1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действие,</a:t>
            </a:r>
            <a:r>
              <a:rPr lang="ru-RU" sz="2100" b="1" strike="noStrike" spc="-9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100" b="1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66" dirty="0">
                <a:solidFill>
                  <a:srgbClr val="000000"/>
                </a:solidFill>
                <a:latin typeface="Tahoma"/>
                <a:ea typeface="DejaVu Sans"/>
              </a:rPr>
              <a:t>способствуют</a:t>
            </a:r>
            <a:r>
              <a:rPr lang="ru-RU" sz="2100" b="1" strike="noStrike" spc="-8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1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газообразованию.</a:t>
            </a:r>
            <a:endParaRPr lang="ru-RU" sz="2100" b="0" strike="noStrike" spc="-1" dirty="0">
              <a:latin typeface="Arial"/>
            </a:endParaRPr>
          </a:p>
        </p:txBody>
      </p:sp>
      <p:pic>
        <p:nvPicPr>
          <p:cNvPr id="264" name="Изображение 4"/>
          <p:cNvPicPr/>
          <p:nvPr/>
        </p:nvPicPr>
        <p:blipFill>
          <a:blip r:embed="rId2"/>
          <a:stretch/>
        </p:blipFill>
        <p:spPr>
          <a:xfrm>
            <a:off x="11277720" y="267480"/>
            <a:ext cx="774720" cy="66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 txBox="1"/>
          <p:nvPr/>
        </p:nvSpPr>
        <p:spPr>
          <a:xfrm>
            <a:off x="2307960" y="379440"/>
            <a:ext cx="747144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Рекомендации</a:t>
            </a:r>
            <a:r>
              <a:rPr lang="ru-RU" sz="3200" b="0" strike="noStrike" spc="-72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по</a:t>
            </a:r>
            <a:r>
              <a:rPr lang="ru-RU" sz="3200" b="0" strike="noStrike" spc="-41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питанию</a:t>
            </a:r>
            <a:r>
              <a:rPr lang="ru-RU" sz="3200" b="0" strike="noStrike" spc="-46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при</a:t>
            </a:r>
            <a:r>
              <a:rPr lang="ru-RU" sz="3200" b="0" strike="noStrike" spc="-41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запорах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66" name="object 3"/>
          <p:cNvSpPr/>
          <p:nvPr/>
        </p:nvSpPr>
        <p:spPr>
          <a:xfrm>
            <a:off x="615600" y="935640"/>
            <a:ext cx="5584320" cy="4937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Рекомендации</a:t>
            </a:r>
            <a:r>
              <a:rPr lang="ru-RU" sz="2000" b="1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</a:t>
            </a:r>
            <a:r>
              <a:rPr lang="ru-RU" sz="2000" b="1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приёму</a:t>
            </a:r>
            <a:r>
              <a:rPr lang="ru-RU" sz="2000" b="1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пищи</a:t>
            </a:r>
            <a:r>
              <a:rPr lang="ru-RU" sz="2000" b="1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1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при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ru-RU" sz="2000" b="1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запорах:</a:t>
            </a:r>
            <a:endParaRPr lang="ru-RU" sz="2000" b="0" strike="noStrike" spc="-1" dirty="0">
              <a:latin typeface="Arial"/>
            </a:endParaRPr>
          </a:p>
          <a:p>
            <a:pPr marL="619020" indent="-34290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27612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п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ейте</a:t>
            </a:r>
            <a:r>
              <a:rPr lang="ru-RU" sz="2000" b="0" strike="noStrike" spc="-52" dirty="0" smtClean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менее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2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л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жидкости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день.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Употребляйте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напитки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до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после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еды;</a:t>
            </a:r>
            <a:endParaRPr lang="ru-RU" sz="2000" b="0" strike="noStrike" spc="-1" dirty="0">
              <a:latin typeface="Arial"/>
            </a:endParaRPr>
          </a:p>
          <a:p>
            <a:pPr marL="809460" indent="-34290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46656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у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величьте</a:t>
            </a:r>
            <a:r>
              <a:rPr lang="ru-RU" sz="2000" b="0" strike="noStrike" spc="239" dirty="0" smtClean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потребление</a:t>
            </a:r>
            <a:r>
              <a:rPr lang="ru-RU" sz="2000" b="0" strike="noStrike" spc="245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продуктов,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содержащих</a:t>
            </a:r>
            <a:r>
              <a:rPr lang="ru-RU" sz="2000" b="0" strike="noStrike" spc="21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клетчатку:</a:t>
            </a:r>
            <a:r>
              <a:rPr lang="ru-RU" sz="2000" b="0" strike="noStrike" spc="21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свежих</a:t>
            </a:r>
            <a:r>
              <a:rPr lang="ru-RU" sz="2000" b="0" strike="noStrike" spc="23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фруктов</a:t>
            </a:r>
            <a:r>
              <a:rPr lang="ru-RU" sz="2000" b="0" strike="noStrike" spc="23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и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овощей,</a:t>
            </a:r>
            <a:r>
              <a:rPr lang="ru-RU" sz="2000" b="0" strike="noStrike" spc="6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геркулесовой</a:t>
            </a:r>
            <a:r>
              <a:rPr lang="ru-RU" sz="2000" b="0" strike="noStrike" spc="6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6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пшённой</a:t>
            </a:r>
            <a:r>
              <a:rPr lang="ru-RU" sz="2000" b="0" strike="noStrike" spc="6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каши,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хлеба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из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муки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грубого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помола;</a:t>
            </a:r>
            <a:endParaRPr lang="ru-RU" sz="2000" b="0" strike="noStrike" spc="-1" dirty="0">
              <a:latin typeface="Arial"/>
            </a:endParaRPr>
          </a:p>
          <a:p>
            <a:pPr marL="355860" indent="-34290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20772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е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шьте</a:t>
            </a:r>
            <a:r>
              <a:rPr lang="ru-RU" sz="2000" b="0" strike="noStrike" spc="-35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регулярно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сытно;</a:t>
            </a:r>
            <a:endParaRPr lang="ru-RU" sz="2000" b="0" strike="noStrike" spc="-1" dirty="0">
              <a:latin typeface="Arial"/>
            </a:endParaRPr>
          </a:p>
          <a:p>
            <a:pPr marL="995580" indent="-34290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65268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у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величьте</a:t>
            </a:r>
            <a:r>
              <a:rPr lang="ru-RU" sz="2000" b="0" strike="noStrike" spc="395" dirty="0" smtClean="0">
                <a:solidFill>
                  <a:srgbClr val="000000"/>
                </a:solidFill>
                <a:latin typeface="Tahoma"/>
                <a:ea typeface="DejaVu Sans"/>
              </a:rPr>
              <a:t> 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общую</a:t>
            </a:r>
            <a:r>
              <a:rPr lang="ru-RU" sz="2000" b="0" strike="noStrike" spc="389" dirty="0">
                <a:solidFill>
                  <a:srgbClr val="000000"/>
                </a:solidFill>
                <a:latin typeface="Tahoma"/>
                <a:ea typeface="DejaVu Sans"/>
              </a:rPr>
              <a:t>  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физическую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активность,</a:t>
            </a:r>
            <a:r>
              <a:rPr lang="ru-RU" sz="2000" b="0" strike="noStrike" spc="335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это</a:t>
            </a:r>
            <a:r>
              <a:rPr lang="ru-RU" sz="2000" b="0" strike="noStrike" spc="341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стимулирует</a:t>
            </a:r>
            <a:r>
              <a:rPr lang="ru-RU" sz="2000" b="0" strike="noStrike" spc="335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работу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кишечника:</a:t>
            </a:r>
            <a:endParaRPr lang="ru-RU" sz="2000" b="0" strike="noStrike" spc="-1" dirty="0">
              <a:latin typeface="Arial"/>
            </a:endParaRPr>
          </a:p>
          <a:p>
            <a:pPr marL="661500" indent="-342900">
              <a:lnSpc>
                <a:spcPct val="100000"/>
              </a:lnSpc>
              <a:spcBef>
                <a:spcPts val="6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31860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оздержитесь</a:t>
            </a:r>
            <a:r>
              <a:rPr lang="ru-RU" sz="2000" b="0" strike="noStrike" spc="92" dirty="0" smtClean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от</a:t>
            </a:r>
            <a:r>
              <a:rPr lang="ru-RU" sz="2000" b="0" strike="noStrike" spc="94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потребления</a:t>
            </a:r>
            <a:r>
              <a:rPr lang="ru-RU" sz="2000" b="0" strike="noStrike" spc="9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тяжело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перевариваемых</a:t>
            </a:r>
            <a:r>
              <a:rPr lang="ru-RU" sz="2000" b="0" strike="noStrike" spc="454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продуктов,</a:t>
            </a:r>
            <a:r>
              <a:rPr lang="ru-RU" sz="2000" b="0" strike="noStrike" spc="454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таких</a:t>
            </a:r>
            <a:r>
              <a:rPr lang="ru-RU" sz="2000" b="0" strike="noStrike" spc="452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как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67" name="object 4"/>
          <p:cNvSpPr/>
          <p:nvPr/>
        </p:nvSpPr>
        <p:spPr>
          <a:xfrm>
            <a:off x="1739006" y="5501515"/>
            <a:ext cx="4086000" cy="320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орехи,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кукуруза,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грибы,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яйца</a:t>
            </a:r>
            <a:r>
              <a:rPr lang="ru-RU" sz="20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68" name="object 5"/>
          <p:cNvSpPr/>
          <p:nvPr/>
        </p:nvSpPr>
        <p:spPr>
          <a:xfrm>
            <a:off x="6042960" y="5134680"/>
            <a:ext cx="4866480" cy="56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Рис.</a:t>
            </a:r>
            <a:r>
              <a:rPr lang="ru-RU" sz="1800" b="0" strike="noStrike" spc="-52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20</a:t>
            </a:r>
            <a:r>
              <a:rPr lang="ru-RU" sz="1800" b="0" strike="noStrike" spc="-26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Продукты</a:t>
            </a:r>
            <a:r>
              <a:rPr lang="ru-RU" sz="1800" b="0" strike="noStrike" spc="-41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1800" b="0" strike="noStrike" spc="-32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послабляющим</a:t>
            </a:r>
            <a:r>
              <a:rPr lang="ru-RU" sz="1800" b="0" strike="noStrike" spc="-32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Tahoma"/>
                <a:ea typeface="DejaVu Sans"/>
              </a:rPr>
              <a:t>эффектом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69" name="object 6"/>
          <p:cNvPicPr/>
          <p:nvPr/>
        </p:nvPicPr>
        <p:blipFill>
          <a:blip r:embed="rId2"/>
          <a:stretch/>
        </p:blipFill>
        <p:spPr>
          <a:xfrm>
            <a:off x="6407536" y="1169525"/>
            <a:ext cx="5149080" cy="3787200"/>
          </a:xfrm>
          <a:prstGeom prst="rect">
            <a:avLst/>
          </a:prstGeom>
          <a:ln w="0">
            <a:noFill/>
          </a:ln>
        </p:spPr>
      </p:pic>
      <p:pic>
        <p:nvPicPr>
          <p:cNvPr id="270" name="Изображение 4"/>
          <p:cNvPicPr/>
          <p:nvPr/>
        </p:nvPicPr>
        <p:blipFill>
          <a:blip r:embed="rId3"/>
          <a:stretch/>
        </p:blipFill>
        <p:spPr>
          <a:xfrm>
            <a:off x="11277720" y="267480"/>
            <a:ext cx="774720" cy="66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 txBox="1"/>
          <p:nvPr/>
        </p:nvSpPr>
        <p:spPr>
          <a:xfrm>
            <a:off x="665640" y="1050480"/>
            <a:ext cx="7835760" cy="389952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1" strike="noStrike" spc="-12" dirty="0">
                <a:solidFill>
                  <a:srgbClr val="000000"/>
                </a:solidFill>
                <a:latin typeface="Tahoma"/>
              </a:rPr>
              <a:t>Рекомендации</a:t>
            </a:r>
            <a:r>
              <a:rPr lang="ru-RU" sz="1800" b="1" strike="noStrike" spc="-26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по</a:t>
            </a:r>
            <a:r>
              <a:rPr lang="ru-RU" sz="1800" b="1" strike="noStrike" spc="-41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приёму</a:t>
            </a:r>
            <a:r>
              <a:rPr lang="ru-RU" sz="1800" b="1" strike="noStrike" spc="-32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пищи</a:t>
            </a:r>
            <a:r>
              <a:rPr lang="ru-RU" sz="1800" b="1" strike="noStrike" spc="-41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Tahoma"/>
              </a:rPr>
              <a:t>при</a:t>
            </a:r>
            <a:r>
              <a:rPr lang="ru-RU" sz="1800" b="1" strike="noStrike" spc="-26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1" strike="noStrike" spc="-12" dirty="0">
                <a:solidFill>
                  <a:srgbClr val="000000"/>
                </a:solidFill>
                <a:latin typeface="Tahoma"/>
              </a:rPr>
              <a:t>диарее:</a:t>
            </a:r>
            <a:endParaRPr lang="ru-RU" sz="1800" b="0" strike="noStrike" spc="-1" dirty="0">
              <a:latin typeface="Arial"/>
            </a:endParaRPr>
          </a:p>
          <a:p>
            <a:pPr marL="187920" indent="-17496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187920" algn="l"/>
              </a:tabLst>
            </a:pPr>
            <a:r>
              <a:rPr lang="ru-RU" spc="-1" dirty="0">
                <a:solidFill>
                  <a:srgbClr val="000000"/>
                </a:solidFill>
                <a:latin typeface="Tahoma"/>
              </a:rPr>
              <a:t>п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ahoma"/>
              </a:rPr>
              <a:t>ейте</a:t>
            </a:r>
            <a:r>
              <a:rPr lang="ru-RU" sz="1800" b="0" strike="noStrike" spc="-55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не</a:t>
            </a:r>
            <a:r>
              <a:rPr lang="ru-RU" sz="1800" b="0" strike="noStrike" spc="-35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менее</a:t>
            </a:r>
            <a:r>
              <a:rPr lang="ru-RU" sz="1800" b="0" strike="noStrike" spc="-26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2</a:t>
            </a:r>
            <a:r>
              <a:rPr lang="ru-RU" sz="1800" b="0" strike="noStrike" spc="-35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л</a:t>
            </a:r>
            <a:r>
              <a:rPr lang="ru-RU" sz="1800" b="0" strike="noStrike" spc="-41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жидкости</a:t>
            </a:r>
            <a:r>
              <a:rPr lang="ru-RU" sz="1800" b="0" strike="noStrike" spc="-55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в</a:t>
            </a:r>
            <a:r>
              <a:rPr lang="ru-RU" sz="1800" b="0" strike="noStrike" spc="-35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день.</a:t>
            </a:r>
            <a:r>
              <a:rPr lang="ru-RU" sz="1800" b="0" strike="noStrike" spc="-46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Употребляйте</a:t>
            </a:r>
            <a:r>
              <a:rPr lang="ru-RU" sz="1800" b="0" strike="noStrike" spc="-26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напитки</a:t>
            </a:r>
            <a:r>
              <a:rPr lang="ru-RU" sz="1800" b="0" strike="noStrike" spc="-55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после</a:t>
            </a:r>
            <a:r>
              <a:rPr lang="ru-RU" sz="1800" b="0" strike="noStrike" spc="-35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21" dirty="0" smtClean="0">
                <a:solidFill>
                  <a:srgbClr val="000000"/>
                </a:solidFill>
                <a:latin typeface="Tahoma"/>
              </a:rPr>
              <a:t>еды;</a:t>
            </a:r>
            <a:endParaRPr lang="ru-RU" sz="1800" b="0" strike="noStrike" spc="-1" dirty="0">
              <a:latin typeface="Arial"/>
            </a:endParaRPr>
          </a:p>
          <a:p>
            <a:pPr marL="187920" indent="-17496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187920" algn="l"/>
              </a:tabLst>
            </a:pPr>
            <a:r>
              <a:rPr lang="ru-RU" spc="-1" dirty="0">
                <a:solidFill>
                  <a:srgbClr val="000000"/>
                </a:solidFill>
                <a:latin typeface="Tahoma"/>
              </a:rPr>
              <a:t>п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ahoma"/>
              </a:rPr>
              <a:t>ринимайте</a:t>
            </a:r>
            <a:r>
              <a:rPr lang="ru-RU" sz="1800" b="0" strike="noStrike" spc="-75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пищу</a:t>
            </a:r>
            <a:r>
              <a:rPr lang="ru-RU" sz="1800" b="0" strike="noStrike" spc="-55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регулярно</a:t>
            </a:r>
            <a:r>
              <a:rPr lang="ru-RU" sz="1800" b="0" strike="noStrike" spc="-35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и</a:t>
            </a:r>
            <a:r>
              <a:rPr lang="ru-RU" sz="1800" b="0" strike="noStrike" spc="-60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небольшими</a:t>
            </a:r>
            <a:r>
              <a:rPr lang="ru-RU" sz="1800" b="0" strike="noStrike" spc="-46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2" dirty="0" smtClean="0">
                <a:solidFill>
                  <a:srgbClr val="000000"/>
                </a:solidFill>
                <a:latin typeface="Tahoma"/>
              </a:rPr>
              <a:t>порциями;</a:t>
            </a:r>
            <a:endParaRPr lang="ru-RU" sz="1800" b="0" strike="noStrike" spc="-1" dirty="0">
              <a:latin typeface="Arial"/>
            </a:endParaRPr>
          </a:p>
          <a:p>
            <a:pPr marL="187920" indent="-174960">
              <a:lnSpc>
                <a:spcPts val="2106"/>
              </a:lnSpc>
              <a:buClr>
                <a:srgbClr val="000000"/>
              </a:buClr>
              <a:buFont typeface="Symbol"/>
              <a:buChar char=""/>
              <a:tabLst>
                <a:tab pos="187920" algn="l"/>
              </a:tabLst>
            </a:pPr>
            <a:r>
              <a:rPr lang="ru-RU" spc="-1" dirty="0">
                <a:solidFill>
                  <a:srgbClr val="000000"/>
                </a:solidFill>
                <a:latin typeface="Tahoma"/>
              </a:rPr>
              <a:t>у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ahoma"/>
              </a:rPr>
              <a:t>потребляйте</a:t>
            </a:r>
            <a:r>
              <a:rPr lang="ru-RU" sz="1800" b="0" strike="noStrike" spc="-66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в</a:t>
            </a:r>
            <a:r>
              <a:rPr lang="ru-RU" sz="1800" b="0" strike="noStrike" spc="-55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пищу</a:t>
            </a:r>
            <a:r>
              <a:rPr lang="ru-RU" sz="1800" b="0" strike="noStrike" spc="-80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продукты,</a:t>
            </a:r>
            <a:r>
              <a:rPr lang="ru-RU" sz="1800" b="0" strike="noStrike" spc="-66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оказывающие</a:t>
            </a:r>
            <a:r>
              <a:rPr lang="ru-RU" sz="1800" b="0" strike="noStrike" spc="-55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2" dirty="0">
                <a:solidFill>
                  <a:srgbClr val="000000"/>
                </a:solidFill>
                <a:latin typeface="Tahoma"/>
              </a:rPr>
              <a:t>закрепляющий</a:t>
            </a:r>
            <a:r>
              <a:rPr lang="ru-RU" sz="1800" b="0" strike="noStrike" spc="-72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2" dirty="0" smtClean="0">
                <a:solidFill>
                  <a:srgbClr val="000000"/>
                </a:solidFill>
                <a:latin typeface="Tahoma"/>
              </a:rPr>
              <a:t>эффект;</a:t>
            </a:r>
            <a:endParaRPr lang="ru-RU" sz="1800" b="0" strike="noStrike" spc="-1" dirty="0">
              <a:latin typeface="Arial"/>
            </a:endParaRPr>
          </a:p>
          <a:p>
            <a:pPr marL="187920" indent="-174960">
              <a:lnSpc>
                <a:spcPts val="2106"/>
              </a:lnSpc>
              <a:buClr>
                <a:srgbClr val="000000"/>
              </a:buClr>
              <a:buFont typeface="Symbol"/>
              <a:buChar char=""/>
              <a:tabLst>
                <a:tab pos="187920" algn="l"/>
              </a:tabLst>
            </a:pPr>
            <a:r>
              <a:rPr lang="ru-RU" spc="-1" dirty="0">
                <a:solidFill>
                  <a:srgbClr val="000000"/>
                </a:solidFill>
                <a:latin typeface="Tahoma"/>
              </a:rPr>
              <a:t>в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ahoma"/>
              </a:rPr>
              <a:t>оздержитесь</a:t>
            </a:r>
            <a:r>
              <a:rPr lang="ru-RU" sz="1800" b="0" strike="noStrike" spc="-55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от</a:t>
            </a:r>
            <a:r>
              <a:rPr lang="ru-RU" sz="1800" b="0" strike="noStrike" spc="-32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потребления</a:t>
            </a:r>
            <a:r>
              <a:rPr lang="ru-RU" sz="1800" b="0" strike="noStrike" spc="-21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жирной</a:t>
            </a:r>
            <a:r>
              <a:rPr lang="ru-RU" sz="1800" b="0" strike="noStrike" spc="-35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и</a:t>
            </a:r>
            <a:r>
              <a:rPr lang="ru-RU" sz="1800" b="0" strike="noStrike" spc="-41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</a:rPr>
              <a:t>острой</a:t>
            </a:r>
            <a:r>
              <a:rPr lang="ru-RU" sz="1800" b="0" strike="noStrike" spc="-32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2" dirty="0">
                <a:solidFill>
                  <a:srgbClr val="000000"/>
                </a:solidFill>
                <a:latin typeface="Tahoma"/>
              </a:rPr>
              <a:t>пищи</a:t>
            </a:r>
            <a:r>
              <a:rPr lang="ru-RU" sz="1800" b="0" strike="noStrike" spc="-12" dirty="0">
                <a:solidFill>
                  <a:srgbClr val="000000"/>
                </a:solidFill>
                <a:latin typeface="Bahnschrift"/>
              </a:rPr>
              <a:t>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72" name="PlaceHolder 2"/>
          <p:cNvSpPr txBox="1"/>
          <p:nvPr/>
        </p:nvSpPr>
        <p:spPr>
          <a:xfrm>
            <a:off x="2608560" y="464040"/>
            <a:ext cx="730764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Рекомендации</a:t>
            </a:r>
            <a:r>
              <a:rPr lang="ru-RU" sz="3200" b="0" strike="noStrike" spc="-72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по</a:t>
            </a:r>
            <a:r>
              <a:rPr lang="ru-RU" sz="3200" b="0" strike="noStrike" spc="-46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питанию</a:t>
            </a:r>
            <a:r>
              <a:rPr lang="ru-RU" sz="3200" b="0" strike="noStrike" spc="-46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при</a:t>
            </a:r>
            <a:r>
              <a:rPr lang="ru-RU" sz="3200" b="0" strike="noStrike" spc="-46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диарее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73" name="object 4"/>
          <p:cNvPicPr/>
          <p:nvPr/>
        </p:nvPicPr>
        <p:blipFill>
          <a:blip r:embed="rId2"/>
          <a:stretch/>
        </p:blipFill>
        <p:spPr>
          <a:xfrm>
            <a:off x="620820" y="2626200"/>
            <a:ext cx="3925080" cy="2620440"/>
          </a:xfrm>
          <a:prstGeom prst="rect">
            <a:avLst/>
          </a:prstGeom>
          <a:ln w="0">
            <a:noFill/>
          </a:ln>
        </p:spPr>
      </p:pic>
      <p:grpSp>
        <p:nvGrpSpPr>
          <p:cNvPr id="274" name="object 5"/>
          <p:cNvGrpSpPr/>
          <p:nvPr/>
        </p:nvGrpSpPr>
        <p:grpSpPr>
          <a:xfrm>
            <a:off x="4579560" y="2352960"/>
            <a:ext cx="6750720" cy="3128400"/>
            <a:chOff x="4579560" y="2352960"/>
            <a:chExt cx="6750720" cy="3128400"/>
          </a:xfrm>
        </p:grpSpPr>
        <p:pic>
          <p:nvPicPr>
            <p:cNvPr id="275" name="object 6"/>
            <p:cNvPicPr/>
            <p:nvPr/>
          </p:nvPicPr>
          <p:blipFill>
            <a:blip r:embed="rId3"/>
            <a:stretch/>
          </p:blipFill>
          <p:spPr>
            <a:xfrm>
              <a:off x="4579560" y="3232440"/>
              <a:ext cx="2777400" cy="2081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6" name="object 7"/>
            <p:cNvPicPr/>
            <p:nvPr/>
          </p:nvPicPr>
          <p:blipFill>
            <a:blip r:embed="rId4"/>
            <a:stretch/>
          </p:blipFill>
          <p:spPr>
            <a:xfrm>
              <a:off x="8426160" y="2352960"/>
              <a:ext cx="2904120" cy="1933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7" name="object 8"/>
            <p:cNvPicPr/>
            <p:nvPr/>
          </p:nvPicPr>
          <p:blipFill>
            <a:blip r:embed="rId5"/>
            <a:stretch/>
          </p:blipFill>
          <p:spPr>
            <a:xfrm>
              <a:off x="7333560" y="3831480"/>
              <a:ext cx="1636200" cy="1649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78" name="object 9"/>
          <p:cNvSpPr/>
          <p:nvPr/>
        </p:nvSpPr>
        <p:spPr>
          <a:xfrm>
            <a:off x="3016440" y="5246640"/>
            <a:ext cx="4851360" cy="2897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Продукты</a:t>
            </a:r>
            <a:r>
              <a:rPr lang="ru-RU" sz="18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18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закрепляющим</a:t>
            </a:r>
            <a:r>
              <a:rPr lang="ru-RU" sz="18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эффектом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279" name="Изображение 4"/>
          <p:cNvPicPr/>
          <p:nvPr/>
        </p:nvPicPr>
        <p:blipFill>
          <a:blip r:embed="rId6"/>
          <a:stretch/>
        </p:blipFill>
        <p:spPr>
          <a:xfrm>
            <a:off x="11277720" y="267480"/>
            <a:ext cx="774720" cy="66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object 2"/>
          <p:cNvSpPr/>
          <p:nvPr/>
        </p:nvSpPr>
        <p:spPr>
          <a:xfrm>
            <a:off x="1396080" y="2421720"/>
            <a:ext cx="9406800" cy="360"/>
          </a:xfrm>
          <a:custGeom>
            <a:avLst/>
            <a:gdLst/>
            <a:ahLst/>
            <a:cxnLst/>
            <a:rect l="l" t="t" r="r" b="b"/>
            <a:pathLst>
              <a:path w="9407525">
                <a:moveTo>
                  <a:pt x="0" y="0"/>
                </a:moveTo>
                <a:lnTo>
                  <a:pt x="9407271" y="0"/>
                </a:lnTo>
              </a:path>
            </a:pathLst>
          </a:custGeom>
          <a:noFill/>
          <a:ln w="15120">
            <a:solidFill>
              <a:srgbClr val="E8D19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object 3"/>
          <p:cNvSpPr/>
          <p:nvPr/>
        </p:nvSpPr>
        <p:spPr>
          <a:xfrm>
            <a:off x="1371600" y="2666880"/>
            <a:ext cx="10591200" cy="229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1" strike="noStrike" spc="-1" dirty="0">
                <a:solidFill>
                  <a:srgbClr val="C00000"/>
                </a:solidFill>
                <a:latin typeface="Open Sans"/>
                <a:ea typeface="DejaVu Sans"/>
              </a:rPr>
              <a:t>За 6 мес. 2024г.</a:t>
            </a:r>
            <a:r>
              <a:rPr lang="ru-RU" sz="1800" b="0" strike="noStrike" spc="-1" dirty="0">
                <a:solidFill>
                  <a:srgbClr val="C00000"/>
                </a:solidFill>
                <a:latin typeface="Open Sans"/>
                <a:ea typeface="DejaVu Sans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принято  47 пациентов,  выполнено более 100 посещений.</a:t>
            </a:r>
            <a:endParaRPr lang="ru-RU" sz="18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2" dirty="0">
                <a:solidFill>
                  <a:srgbClr val="000000"/>
                </a:solidFill>
                <a:latin typeface="Open Sans"/>
                <a:ea typeface="DejaVu Sans"/>
              </a:rPr>
              <a:t>Обучено уходу за стомами  52 человека, в том числе 5 родственников.</a:t>
            </a:r>
            <a:endParaRPr lang="ru-RU" sz="18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Оформлено 36 справок на получение технических средств реабилитации. </a:t>
            </a:r>
            <a:endParaRPr lang="ru-RU" sz="18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endParaRPr lang="ru-RU" sz="18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1" strike="noStrike" spc="-1" dirty="0">
                <a:solidFill>
                  <a:srgbClr val="C00000"/>
                </a:solidFill>
                <a:latin typeface="Open Sans"/>
                <a:ea typeface="DejaVu Sans"/>
              </a:rPr>
              <a:t>За 1,5 мес. 2025г</a:t>
            </a:r>
            <a:r>
              <a:rPr lang="ru-RU" sz="1800" b="0" strike="noStrike" spc="-1" dirty="0">
                <a:solidFill>
                  <a:srgbClr val="C00000"/>
                </a:solidFill>
                <a:latin typeface="Open Sans"/>
                <a:ea typeface="DejaVu Sans"/>
              </a:rPr>
              <a:t>. </a:t>
            </a: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принято  32 пациента, выполнено более 34 посещения.</a:t>
            </a:r>
            <a:endParaRPr lang="ru-RU" sz="18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2" dirty="0">
                <a:solidFill>
                  <a:srgbClr val="000000"/>
                </a:solidFill>
                <a:latin typeface="Open Sans"/>
                <a:ea typeface="DejaVu Sans"/>
              </a:rPr>
              <a:t>Обучено уходу за стомами  32 человека, в том числе 9 родственников.</a:t>
            </a:r>
            <a:endParaRPr lang="ru-RU" sz="18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Оформлено 32 справок на получение технических средств реабилитации. </a:t>
            </a:r>
            <a:endParaRPr lang="ru-RU" sz="18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282" name="PlaceHolder 1"/>
          <p:cNvSpPr txBox="1"/>
          <p:nvPr/>
        </p:nvSpPr>
        <p:spPr>
          <a:xfrm>
            <a:off x="762120" y="633240"/>
            <a:ext cx="10438560" cy="1293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0" strike="noStrike" spc="-1" dirty="0">
                <a:solidFill>
                  <a:srgbClr val="000000"/>
                </a:solidFill>
                <a:latin typeface="Bahnschrift"/>
              </a:rPr>
              <a:t>Первые итоги работы </a:t>
            </a:r>
            <a:r>
              <a:rPr dirty="0"/>
              <a:t/>
            </a:r>
            <a:br>
              <a:rPr dirty="0"/>
            </a:br>
            <a:r>
              <a:rPr lang="ru-RU" sz="2800" b="0" strike="noStrike" spc="-1" dirty="0">
                <a:solidFill>
                  <a:srgbClr val="000000"/>
                </a:solidFill>
                <a:latin typeface="Bahnschrift"/>
              </a:rPr>
              <a:t>кабинета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Bahnschrift"/>
              </a:rPr>
              <a:t>стомированных</a:t>
            </a:r>
            <a:r>
              <a:rPr lang="ru-RU" sz="2800" b="0" strike="noStrike" spc="-1" dirty="0">
                <a:solidFill>
                  <a:srgbClr val="000000"/>
                </a:solidFill>
                <a:latin typeface="Bahnschrift"/>
              </a:rPr>
              <a:t> пациентов </a:t>
            </a:r>
            <a:r>
              <a:rPr dirty="0"/>
              <a:t/>
            </a:r>
            <a:br>
              <a:rPr dirty="0"/>
            </a:br>
            <a:r>
              <a:rPr lang="ru-RU" sz="2800" b="0" strike="noStrike" spc="-1" dirty="0">
                <a:solidFill>
                  <a:srgbClr val="000000"/>
                </a:solidFill>
                <a:latin typeface="Bahnschrift"/>
              </a:rPr>
              <a:t>БУЗ ВО «ВОНКОЦ»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283" name="Изображение 4"/>
          <p:cNvPicPr/>
          <p:nvPr/>
        </p:nvPicPr>
        <p:blipFill>
          <a:blip r:embed="rId2"/>
          <a:stretch/>
        </p:blipFill>
        <p:spPr>
          <a:xfrm>
            <a:off x="11277720" y="267480"/>
            <a:ext cx="774720" cy="66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 txBox="1"/>
          <p:nvPr/>
        </p:nvSpPr>
        <p:spPr>
          <a:xfrm>
            <a:off x="360000" y="1578600"/>
            <a:ext cx="7805160" cy="184140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pic>
        <p:nvPicPr>
          <p:cNvPr id="285" name="Изображение 4"/>
          <p:cNvPicPr/>
          <p:nvPr/>
        </p:nvPicPr>
        <p:blipFill>
          <a:blip r:embed="rId2"/>
          <a:stretch/>
        </p:blipFill>
        <p:spPr>
          <a:xfrm>
            <a:off x="10440000" y="-975960"/>
            <a:ext cx="1550520" cy="1335960"/>
          </a:xfrm>
          <a:prstGeom prst="rect">
            <a:avLst/>
          </a:prstGeom>
          <a:ln w="0">
            <a:noFill/>
          </a:ln>
        </p:spPr>
      </p:pic>
      <p:pic>
        <p:nvPicPr>
          <p:cNvPr id="286" name="Рисунок 285"/>
          <p:cNvPicPr/>
          <p:nvPr/>
        </p:nvPicPr>
        <p:blipFill>
          <a:blip r:embed="rId3"/>
          <a:srcRect l="14865" t="12476" r="15135" b="40275"/>
          <a:stretch/>
        </p:blipFill>
        <p:spPr>
          <a:xfrm>
            <a:off x="540000" y="540000"/>
            <a:ext cx="3599640" cy="3239640"/>
          </a:xfrm>
          <a:prstGeom prst="rect">
            <a:avLst/>
          </a:prstGeom>
          <a:ln w="0">
            <a:noFill/>
          </a:ln>
        </p:spPr>
      </p:pic>
      <p:pic>
        <p:nvPicPr>
          <p:cNvPr id="287" name="Рисунок 286"/>
          <p:cNvPicPr/>
          <p:nvPr/>
        </p:nvPicPr>
        <p:blipFill>
          <a:blip r:embed="rId4"/>
          <a:srcRect t="12702" b="24302"/>
          <a:stretch/>
        </p:blipFill>
        <p:spPr>
          <a:xfrm>
            <a:off x="4139640" y="540000"/>
            <a:ext cx="7560360" cy="3420000"/>
          </a:xfrm>
          <a:prstGeom prst="rect">
            <a:avLst/>
          </a:prstGeom>
          <a:ln w="0">
            <a:noFill/>
          </a:ln>
        </p:spPr>
      </p:pic>
      <p:pic>
        <p:nvPicPr>
          <p:cNvPr id="288" name="Рисунок 287"/>
          <p:cNvPicPr/>
          <p:nvPr/>
        </p:nvPicPr>
        <p:blipFill>
          <a:blip r:embed="rId5"/>
          <a:srcRect l="20397" t="9511" r="3" b="11745"/>
          <a:stretch/>
        </p:blipFill>
        <p:spPr>
          <a:xfrm>
            <a:off x="1105989" y="3892851"/>
            <a:ext cx="9701346" cy="2342486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 txBox="1"/>
          <p:nvPr/>
        </p:nvSpPr>
        <p:spPr>
          <a:xfrm>
            <a:off x="779040" y="422280"/>
            <a:ext cx="10592280" cy="5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6" name="PlaceHolder 2"/>
          <p:cNvSpPr txBox="1"/>
          <p:nvPr/>
        </p:nvSpPr>
        <p:spPr>
          <a:xfrm>
            <a:off x="665640" y="1050480"/>
            <a:ext cx="7835760" cy="138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pic>
        <p:nvPicPr>
          <p:cNvPr id="167" name="Рисунок 3"/>
          <p:cNvPicPr/>
          <p:nvPr/>
        </p:nvPicPr>
        <p:blipFill>
          <a:blip r:embed="rId2"/>
          <a:stretch/>
        </p:blipFill>
        <p:spPr>
          <a:xfrm>
            <a:off x="152280" y="128520"/>
            <a:ext cx="11962800" cy="6728760"/>
          </a:xfrm>
          <a:prstGeom prst="rect">
            <a:avLst/>
          </a:prstGeom>
          <a:ln w="0">
            <a:noFill/>
          </a:ln>
        </p:spPr>
      </p:pic>
      <p:pic>
        <p:nvPicPr>
          <p:cNvPr id="168" name="Изображение 4"/>
          <p:cNvPicPr/>
          <p:nvPr/>
        </p:nvPicPr>
        <p:blipFill>
          <a:blip r:embed="rId3"/>
          <a:stretch/>
        </p:blipFill>
        <p:spPr>
          <a:xfrm>
            <a:off x="10820520" y="381240"/>
            <a:ext cx="1017000" cy="876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 txBox="1"/>
          <p:nvPr/>
        </p:nvSpPr>
        <p:spPr>
          <a:xfrm>
            <a:off x="2503080" y="518400"/>
            <a:ext cx="709164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44247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Показания</a:t>
            </a:r>
            <a:r>
              <a:rPr lang="ru-RU" sz="3200" b="0" strike="noStrike" spc="-55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к</a:t>
            </a:r>
            <a:r>
              <a:rPr lang="ru-RU" sz="3200" b="0" strike="noStrike" spc="-21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200" b="0" strike="noStrike" spc="-12">
                <a:solidFill>
                  <a:srgbClr val="000000"/>
                </a:solidFill>
                <a:latin typeface="Times New Roman"/>
              </a:rPr>
              <a:t>кишечному стомированию: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70" name="object 3"/>
          <p:cNvSpPr/>
          <p:nvPr/>
        </p:nvSpPr>
        <p:spPr>
          <a:xfrm>
            <a:off x="1066680" y="1371600"/>
            <a:ext cx="7760880" cy="367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4520" rIns="0" bIns="0">
            <a:spAutoFit/>
          </a:bodyPr>
          <a:lstStyle/>
          <a:p>
            <a:pPr marL="354960" indent="-342000">
              <a:lnSpc>
                <a:spcPct val="100000"/>
              </a:lnSpc>
              <a:spcBef>
                <a:spcPts val="1295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Онкологические</a:t>
            </a:r>
            <a:r>
              <a:rPr lang="ru-RU" sz="2000" b="0" strike="noStrike" spc="-4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заболевания</a:t>
            </a:r>
            <a:r>
              <a:rPr lang="ru-RU" sz="2000" b="0" strike="noStrike" spc="-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(90%</a:t>
            </a:r>
            <a:r>
              <a:rPr lang="ru-RU" sz="20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случаев</a:t>
            </a:r>
            <a:r>
              <a:rPr lang="ru-RU" sz="2000" b="0" strike="noStrike" spc="-3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2" dirty="0" err="1">
                <a:solidFill>
                  <a:srgbClr val="000000"/>
                </a:solidFill>
                <a:latin typeface="Times New Roman"/>
                <a:ea typeface="DejaVu Sans"/>
              </a:rPr>
              <a:t>колоректальный</a:t>
            </a:r>
            <a:r>
              <a:rPr lang="ru-RU" sz="2000" b="0" strike="noStrike" spc="-4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рак);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ишечная</a:t>
            </a:r>
            <a:r>
              <a:rPr lang="ru-RU" sz="2000" b="0" strike="noStrike" spc="-52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непроходимость</a:t>
            </a:r>
            <a:r>
              <a:rPr lang="ru-RU" sz="2000" b="0" strike="noStrike" spc="-8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связанная</a:t>
            </a:r>
            <a:r>
              <a:rPr lang="ru-RU" sz="20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lang="ru-RU" sz="20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различными</a:t>
            </a:r>
            <a:r>
              <a:rPr lang="ru-RU" sz="20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заболеваниями;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spc="-12" dirty="0">
                <a:solidFill>
                  <a:srgbClr val="000000"/>
                </a:solidFill>
                <a:latin typeface="Times New Roman"/>
                <a:ea typeface="DejaVu Sans"/>
              </a:rPr>
              <a:t>т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imes New Roman"/>
                <a:ea typeface="DejaVu Sans"/>
              </a:rPr>
              <a:t>равмы</a:t>
            </a:r>
            <a:r>
              <a:rPr lang="ru-RU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шемический</a:t>
            </a:r>
            <a:r>
              <a:rPr lang="ru-RU" sz="2000" b="0" strike="noStrike" spc="-35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колит;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норектальное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недержание;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205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остояние</a:t>
            </a:r>
            <a:r>
              <a:rPr lang="ru-RU" sz="2000" b="0" strike="noStrike" spc="-4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после</a:t>
            </a:r>
            <a:r>
              <a:rPr lang="ru-RU" sz="2000" b="0" strike="noStrike" spc="-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лучевой</a:t>
            </a:r>
            <a:r>
              <a:rPr lang="ru-RU" sz="2000" b="0" strike="noStrike" spc="-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терапии;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рождённый</a:t>
            </a:r>
            <a:r>
              <a:rPr lang="ru-RU" sz="2000" b="0" strike="noStrike" spc="-120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дефект;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едержание</a:t>
            </a:r>
            <a:r>
              <a:rPr lang="ru-RU" sz="2000" b="0" strike="noStrike" spc="-86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0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кала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.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71" name="Изображение 4"/>
          <p:cNvPicPr/>
          <p:nvPr/>
        </p:nvPicPr>
        <p:blipFill>
          <a:blip r:embed="rId2"/>
          <a:stretch/>
        </p:blipFill>
        <p:spPr>
          <a:xfrm>
            <a:off x="10972800" y="109440"/>
            <a:ext cx="1060200" cy="913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 txBox="1"/>
          <p:nvPr/>
        </p:nvSpPr>
        <p:spPr>
          <a:xfrm>
            <a:off x="2995200" y="466560"/>
            <a:ext cx="594720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Классификация</a:t>
            </a:r>
            <a:r>
              <a:rPr lang="ru-RU" sz="3200" b="0" strike="noStrike" spc="-86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кишечных</a:t>
            </a:r>
            <a:r>
              <a:rPr lang="ru-RU" sz="3200" b="0" strike="noStrike" spc="-7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21">
                <a:solidFill>
                  <a:srgbClr val="000000"/>
                </a:solidFill>
                <a:latin typeface="Tahoma"/>
              </a:rPr>
              <a:t>стом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73" name="object 3"/>
          <p:cNvSpPr/>
          <p:nvPr/>
        </p:nvSpPr>
        <p:spPr>
          <a:xfrm>
            <a:off x="597600" y="906120"/>
            <a:ext cx="6677640" cy="28098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4040" rIns="0" bIns="0">
            <a:spAutoFit/>
          </a:bodyPr>
          <a:lstStyle/>
          <a:p>
            <a:pPr algn="ctr">
              <a:lnSpc>
                <a:spcPts val="2509"/>
              </a:lnSpc>
              <a:spcBef>
                <a:spcPts val="111"/>
              </a:spcBef>
            </a:pPr>
            <a:r>
              <a:rPr lang="ru-RU" sz="21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По</a:t>
            </a:r>
            <a:r>
              <a:rPr lang="ru-RU" sz="2100" b="0" strike="noStrike" spc="-11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анатомической</a:t>
            </a:r>
            <a:r>
              <a:rPr lang="ru-RU" sz="2100" b="0" strike="noStrike" spc="-11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локализации:</a:t>
            </a:r>
            <a:endParaRPr lang="ru-RU" sz="2100" b="0" strike="noStrike" spc="-1" dirty="0">
              <a:latin typeface="Arial"/>
            </a:endParaRPr>
          </a:p>
          <a:p>
            <a:pPr marL="799560" indent="-342720" algn="ctr">
              <a:lnSpc>
                <a:spcPts val="2390"/>
              </a:lnSpc>
              <a:buClr>
                <a:srgbClr val="000000"/>
              </a:buClr>
              <a:buFont typeface="Microsoft Sans Serif"/>
              <a:buChar char="•"/>
              <a:tabLst>
                <a:tab pos="79956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Колостома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-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стома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толстой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кишки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(</a:t>
            </a:r>
            <a:r>
              <a:rPr lang="ru-RU" sz="2000" b="0" strike="noStrike" spc="-12" dirty="0" err="1">
                <a:solidFill>
                  <a:srgbClr val="000000"/>
                </a:solidFill>
                <a:latin typeface="Tahoma"/>
                <a:ea typeface="DejaVu Sans"/>
              </a:rPr>
              <a:t>асцендостома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,</a:t>
            </a:r>
            <a:endParaRPr lang="ru-RU" sz="2000" b="0" strike="noStrike" spc="-1" dirty="0">
              <a:latin typeface="Arial"/>
            </a:endParaRPr>
          </a:p>
          <a:p>
            <a:pPr marL="518040" algn="ctr">
              <a:lnSpc>
                <a:spcPct val="100000"/>
              </a:lnSpc>
              <a:spcBef>
                <a:spcPts val="6"/>
              </a:spcBef>
              <a:tabLst>
                <a:tab pos="79956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трансверзостома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,</a:t>
            </a:r>
            <a:r>
              <a:rPr lang="ru-RU" sz="2000" b="0" strike="noStrike" spc="-8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десцендостома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,</a:t>
            </a:r>
            <a:r>
              <a:rPr lang="ru-RU" sz="2000" b="0" strike="noStrike" spc="-8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err="1">
                <a:solidFill>
                  <a:srgbClr val="000000"/>
                </a:solidFill>
                <a:latin typeface="Tahoma"/>
                <a:ea typeface="DejaVu Sans"/>
              </a:rPr>
              <a:t>сигмостома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).</a:t>
            </a:r>
            <a:endParaRPr lang="ru-RU" sz="2000" b="0" strike="noStrike" spc="-1" dirty="0">
              <a:latin typeface="Arial"/>
            </a:endParaRPr>
          </a:p>
          <a:p>
            <a:pPr marL="812160" indent="-34272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81216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Еюнастома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–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стома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тощей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кишки.</a:t>
            </a:r>
            <a:endParaRPr lang="ru-RU" sz="2000" b="0" strike="noStrike" spc="-1" dirty="0">
              <a:latin typeface="Arial"/>
            </a:endParaRPr>
          </a:p>
          <a:p>
            <a:pPr marL="812160" indent="-342720">
              <a:lnSpc>
                <a:spcPts val="2350"/>
              </a:lnSpc>
              <a:buClr>
                <a:srgbClr val="000000"/>
              </a:buClr>
              <a:buFont typeface="Microsoft Sans Serif"/>
              <a:buChar char="•"/>
              <a:tabLst>
                <a:tab pos="81216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Илеостома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–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стома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подвздошной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кишки.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ts val="2460"/>
              </a:lnSpc>
              <a:tabLst>
                <a:tab pos="812160" algn="l"/>
              </a:tabLst>
            </a:pPr>
            <a:r>
              <a:rPr lang="ru-RU" sz="21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По</a:t>
            </a:r>
            <a:r>
              <a:rPr lang="ru-RU" sz="2100" b="0" strike="noStrike" spc="-15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методу</a:t>
            </a:r>
            <a:r>
              <a:rPr lang="ru-RU" sz="2100" b="0" strike="noStrike" spc="-12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формирования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:</a:t>
            </a:r>
            <a:endParaRPr lang="ru-RU" sz="2000" b="0" strike="noStrike" spc="-1" dirty="0">
              <a:latin typeface="Arial"/>
            </a:endParaRPr>
          </a:p>
          <a:p>
            <a:pPr marL="817200" indent="-342720">
              <a:lnSpc>
                <a:spcPts val="2390"/>
              </a:lnSpc>
              <a:buClr>
                <a:srgbClr val="000000"/>
              </a:buClr>
              <a:buFont typeface="Microsoft Sans Serif"/>
              <a:buChar char="•"/>
              <a:tabLst>
                <a:tab pos="816480" algn="l"/>
              </a:tabLst>
            </a:pPr>
            <a:r>
              <a:rPr lang="ru-RU" sz="2000" spc="-12" dirty="0">
                <a:solidFill>
                  <a:srgbClr val="000000"/>
                </a:solidFill>
                <a:latin typeface="Tahoma"/>
                <a:ea typeface="DejaVu Sans"/>
              </a:rPr>
              <a:t>п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етлевая;</a:t>
            </a:r>
            <a:endParaRPr lang="ru-RU" sz="2000" b="0" strike="noStrike" spc="-1" dirty="0">
              <a:latin typeface="Arial"/>
            </a:endParaRPr>
          </a:p>
          <a:p>
            <a:pPr marL="817200" indent="-34272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816480" algn="l"/>
              </a:tabLst>
            </a:pPr>
            <a:r>
              <a:rPr lang="ru-RU" sz="2000" spc="-12" dirty="0">
                <a:solidFill>
                  <a:srgbClr val="000000"/>
                </a:solidFill>
                <a:latin typeface="Tahoma"/>
                <a:ea typeface="DejaVu Sans"/>
              </a:rPr>
              <a:t>к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онцевая;</a:t>
            </a:r>
            <a:endParaRPr lang="ru-RU" sz="2000" b="0" strike="noStrike" spc="-1" dirty="0">
              <a:latin typeface="Arial"/>
            </a:endParaRPr>
          </a:p>
          <a:p>
            <a:pPr marL="817200" indent="-34272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816480" algn="l"/>
              </a:tabLst>
            </a:pPr>
            <a:r>
              <a:rPr lang="ru-RU" sz="2000" spc="-12" dirty="0">
                <a:solidFill>
                  <a:srgbClr val="000000"/>
                </a:solidFill>
                <a:latin typeface="Tahoma"/>
                <a:ea typeface="DejaVu Sans"/>
              </a:rPr>
              <a:t>д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вуствольная.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74" name="object 4"/>
          <p:cNvSpPr/>
          <p:nvPr/>
        </p:nvSpPr>
        <p:spPr>
          <a:xfrm>
            <a:off x="597600" y="3650040"/>
            <a:ext cx="6077520" cy="21942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4040" rIns="0" bIns="0">
            <a:spAutoFit/>
          </a:bodyPr>
          <a:lstStyle/>
          <a:p>
            <a:pPr marL="12600">
              <a:lnSpc>
                <a:spcPts val="2509"/>
              </a:lnSpc>
              <a:spcBef>
                <a:spcPts val="111"/>
              </a:spcBef>
            </a:pPr>
            <a:r>
              <a:rPr lang="ru-RU" sz="21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По</a:t>
            </a:r>
            <a:r>
              <a:rPr lang="ru-RU" sz="2100" b="0" strike="noStrike" spc="-9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66" dirty="0">
                <a:solidFill>
                  <a:srgbClr val="000000"/>
                </a:solidFill>
                <a:latin typeface="Tahoma"/>
                <a:ea typeface="DejaVu Sans"/>
              </a:rPr>
              <a:t>форме</a:t>
            </a:r>
            <a:r>
              <a:rPr lang="ru-RU" sz="2100" b="0" strike="noStrike" spc="-9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выведенной</a:t>
            </a:r>
            <a:r>
              <a:rPr lang="ru-RU" sz="2100" b="0" strike="noStrike" spc="-11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кишки:</a:t>
            </a:r>
            <a:endParaRPr lang="ru-RU" sz="2100" b="0" strike="noStrike" spc="-1" dirty="0">
              <a:latin typeface="Arial"/>
            </a:endParaRPr>
          </a:p>
          <a:p>
            <a:pPr marL="817200" indent="-342720">
              <a:lnSpc>
                <a:spcPts val="2390"/>
              </a:lnSpc>
              <a:buClr>
                <a:srgbClr val="000000"/>
              </a:buClr>
              <a:buFont typeface="Microsoft Sans Serif"/>
              <a:buChar char="•"/>
              <a:tabLst>
                <a:tab pos="816480" algn="l"/>
              </a:tabLst>
            </a:pPr>
            <a:r>
              <a:rPr lang="ru-RU" sz="2000" spc="-12" dirty="0">
                <a:solidFill>
                  <a:srgbClr val="000000"/>
                </a:solidFill>
                <a:latin typeface="Tahoma"/>
                <a:ea typeface="DejaVu Sans"/>
              </a:rPr>
              <a:t>п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лоская;</a:t>
            </a:r>
            <a:endParaRPr lang="ru-RU" sz="2000" b="0" strike="noStrike" spc="-1" dirty="0">
              <a:latin typeface="Arial"/>
            </a:endParaRPr>
          </a:p>
          <a:p>
            <a:pPr marL="817200" indent="-342720">
              <a:lnSpc>
                <a:spcPct val="100000"/>
              </a:lnSpc>
              <a:spcBef>
                <a:spcPts val="6"/>
              </a:spcBef>
              <a:buClr>
                <a:srgbClr val="000000"/>
              </a:buClr>
              <a:buFont typeface="Microsoft Sans Serif"/>
              <a:buChar char="•"/>
              <a:tabLst>
                <a:tab pos="816480" algn="l"/>
              </a:tabLst>
            </a:pPr>
            <a:r>
              <a:rPr lang="ru-RU" sz="2000" spc="-12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ыпуклая;</a:t>
            </a:r>
            <a:endParaRPr lang="ru-RU" sz="2000" b="0" strike="noStrike" spc="-1" dirty="0">
              <a:latin typeface="Arial"/>
            </a:endParaRPr>
          </a:p>
          <a:p>
            <a:pPr marL="817200" indent="-342720">
              <a:lnSpc>
                <a:spcPts val="2350"/>
              </a:lnSpc>
              <a:buClr>
                <a:srgbClr val="000000"/>
              </a:buClr>
              <a:buFont typeface="Microsoft Sans Serif"/>
              <a:buChar char="•"/>
              <a:tabLst>
                <a:tab pos="816480" algn="l"/>
              </a:tabLst>
            </a:pPr>
            <a:r>
              <a:rPr lang="ru-RU" sz="2000" spc="-12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тянутая.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ts val="2460"/>
              </a:lnSpc>
              <a:tabLst>
                <a:tab pos="816480" algn="l"/>
              </a:tabLst>
            </a:pPr>
            <a:r>
              <a:rPr lang="ru-RU" sz="21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По</a:t>
            </a:r>
            <a:r>
              <a:rPr lang="ru-RU" sz="2100" b="0" strike="noStrike" spc="-9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прогнозу</a:t>
            </a:r>
            <a:r>
              <a:rPr lang="ru-RU" sz="2100" b="0" strike="noStrike" spc="-9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100" b="0" strike="noStrike" spc="-8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плане</a:t>
            </a:r>
            <a:r>
              <a:rPr lang="ru-RU" sz="2100" b="0" strike="noStrike" spc="-9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хирургической</a:t>
            </a:r>
            <a:r>
              <a:rPr lang="ru-RU" sz="2100" b="0" strike="noStrike" spc="-10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1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реабилитации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:</a:t>
            </a:r>
            <a:endParaRPr lang="ru-RU" sz="2000" b="0" strike="noStrike" spc="-1" dirty="0">
              <a:latin typeface="Arial"/>
            </a:endParaRPr>
          </a:p>
          <a:p>
            <a:pPr marL="817200" indent="-342720">
              <a:lnSpc>
                <a:spcPts val="2390"/>
              </a:lnSpc>
              <a:buClr>
                <a:srgbClr val="000000"/>
              </a:buClr>
              <a:buFont typeface="Microsoft Sans Serif"/>
              <a:buChar char="•"/>
              <a:tabLst>
                <a:tab pos="816480" algn="l"/>
              </a:tabLst>
            </a:pPr>
            <a:r>
              <a:rPr lang="ru-RU" sz="2000" spc="-12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ременные;</a:t>
            </a:r>
            <a:endParaRPr lang="ru-RU" sz="2000" b="0" strike="noStrike" spc="-1" dirty="0">
              <a:latin typeface="Arial"/>
            </a:endParaRPr>
          </a:p>
          <a:p>
            <a:pPr marL="817200" indent="-34272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816480" algn="l"/>
              </a:tabLst>
            </a:pPr>
            <a:r>
              <a:rPr lang="ru-RU" sz="2000" spc="-12" dirty="0">
                <a:solidFill>
                  <a:srgbClr val="000000"/>
                </a:solidFill>
                <a:latin typeface="Tahoma"/>
                <a:ea typeface="DejaVu Sans"/>
              </a:rPr>
              <a:t>п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остоянные.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75" name="object 5"/>
          <p:cNvPicPr/>
          <p:nvPr/>
        </p:nvPicPr>
        <p:blipFill>
          <a:blip r:embed="rId2"/>
          <a:stretch/>
        </p:blipFill>
        <p:spPr>
          <a:xfrm>
            <a:off x="7374600" y="1020960"/>
            <a:ext cx="4291560" cy="2489760"/>
          </a:xfrm>
          <a:prstGeom prst="rect">
            <a:avLst/>
          </a:prstGeom>
          <a:ln w="0">
            <a:noFill/>
          </a:ln>
        </p:spPr>
      </p:pic>
      <p:sp>
        <p:nvSpPr>
          <p:cNvPr id="176" name="object 6"/>
          <p:cNvSpPr/>
          <p:nvPr/>
        </p:nvSpPr>
        <p:spPr>
          <a:xfrm>
            <a:off x="7620120" y="3411720"/>
            <a:ext cx="4286160" cy="2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26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Анатомическая</a:t>
            </a:r>
            <a:r>
              <a:rPr lang="ru-RU" sz="1800" b="0" strike="noStrike" spc="-32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локализация</a:t>
            </a:r>
            <a:r>
              <a:rPr lang="ru-RU" sz="1800" b="0" strike="noStrike" spc="-46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21">
                <a:solidFill>
                  <a:srgbClr val="000000"/>
                </a:solidFill>
                <a:latin typeface="Tahoma"/>
                <a:ea typeface="DejaVu Sans"/>
              </a:rPr>
              <a:t>стом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77" name="object 7"/>
          <p:cNvPicPr/>
          <p:nvPr/>
        </p:nvPicPr>
        <p:blipFill>
          <a:blip r:embed="rId3"/>
          <a:stretch/>
        </p:blipFill>
        <p:spPr>
          <a:xfrm>
            <a:off x="7454880" y="3962520"/>
            <a:ext cx="4131360" cy="2079360"/>
          </a:xfrm>
          <a:prstGeom prst="rect">
            <a:avLst/>
          </a:prstGeom>
          <a:ln w="0">
            <a:noFill/>
          </a:ln>
        </p:spPr>
      </p:pic>
      <p:sp>
        <p:nvSpPr>
          <p:cNvPr id="178" name="object 8"/>
          <p:cNvSpPr/>
          <p:nvPr/>
        </p:nvSpPr>
        <p:spPr>
          <a:xfrm>
            <a:off x="7908120" y="5951880"/>
            <a:ext cx="3463920" cy="2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Виды</a:t>
            </a:r>
            <a:r>
              <a:rPr lang="ru-RU" sz="1800" b="0" strike="noStrike" spc="-32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формирования</a:t>
            </a:r>
            <a:r>
              <a:rPr lang="ru-RU" sz="1800" b="0" strike="noStrike" spc="-3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21">
                <a:solidFill>
                  <a:srgbClr val="000000"/>
                </a:solidFill>
                <a:latin typeface="Tahoma"/>
                <a:ea typeface="DejaVu Sans"/>
              </a:rPr>
              <a:t>стом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79" name="Изображение 4"/>
          <p:cNvPicPr/>
          <p:nvPr/>
        </p:nvPicPr>
        <p:blipFill>
          <a:blip r:embed="rId4"/>
          <a:stretch/>
        </p:blipFill>
        <p:spPr>
          <a:xfrm>
            <a:off x="11049120" y="138240"/>
            <a:ext cx="940680" cy="81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 txBox="1"/>
          <p:nvPr/>
        </p:nvSpPr>
        <p:spPr>
          <a:xfrm>
            <a:off x="779040" y="422280"/>
            <a:ext cx="1059228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364500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 dirty="0">
                <a:solidFill>
                  <a:srgbClr val="000000"/>
                </a:solidFill>
                <a:latin typeface="Tahoma"/>
              </a:rPr>
              <a:t>Изменение</a:t>
            </a:r>
            <a:r>
              <a:rPr lang="ru-RU" sz="3200" b="0" strike="noStrike" spc="-60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 dirty="0">
                <a:solidFill>
                  <a:srgbClr val="000000"/>
                </a:solidFill>
                <a:latin typeface="Tahoma"/>
              </a:rPr>
              <a:t>стомы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81" name="object 3"/>
          <p:cNvSpPr/>
          <p:nvPr/>
        </p:nvSpPr>
        <p:spPr>
          <a:xfrm>
            <a:off x="820440" y="998640"/>
            <a:ext cx="6540480" cy="123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1099080" algn="l"/>
                <a:tab pos="1503000" algn="l"/>
                <a:tab pos="2533680" algn="l"/>
                <a:tab pos="3506400" algn="l"/>
                <a:tab pos="4419000" algn="l"/>
                <a:tab pos="5825520" algn="l"/>
              </a:tabLst>
            </a:pP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 Размер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форма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стомы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могут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меняться.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После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1099080" algn="l"/>
                <a:tab pos="1503000" algn="l"/>
                <a:tab pos="2533680" algn="l"/>
                <a:tab pos="3506400" algn="l"/>
                <a:tab pos="4419000" algn="l"/>
                <a:tab pos="582552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операции</a:t>
            </a:r>
            <a:r>
              <a:rPr lang="ru-RU" sz="2000" b="0" strike="noStrike" spc="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стома</a:t>
            </a:r>
            <a:r>
              <a:rPr lang="ru-RU" sz="2000" b="0" strike="noStrike" spc="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обычно</a:t>
            </a:r>
            <a:r>
              <a:rPr lang="ru-RU" sz="2000" b="0" strike="noStrike" spc="2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отёчна,</a:t>
            </a:r>
            <a:r>
              <a:rPr lang="ru-RU" sz="2000" b="0" strike="noStrike" spc="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немного</a:t>
            </a:r>
            <a:r>
              <a:rPr lang="ru-RU" sz="2000" b="0" strike="noStrike" spc="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кровоточит</a:t>
            </a:r>
            <a:r>
              <a:rPr lang="ru-RU" sz="2000" b="0" strike="noStrike" spc="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82" name="object 4"/>
          <p:cNvSpPr/>
          <p:nvPr/>
        </p:nvSpPr>
        <p:spPr>
          <a:xfrm>
            <a:off x="820440" y="1608480"/>
            <a:ext cx="3140640" cy="62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1157040" algn="l"/>
                <a:tab pos="2149560" algn="l"/>
              </a:tabLst>
            </a:pP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имеет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>
                <a:solidFill>
                  <a:srgbClr val="000000"/>
                </a:solidFill>
                <a:latin typeface="Tahoma"/>
                <a:ea typeface="DejaVu Sans"/>
              </a:rPr>
              <a:t>ярко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красный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83" name="object 5"/>
          <p:cNvSpPr/>
          <p:nvPr/>
        </p:nvSpPr>
        <p:spPr>
          <a:xfrm>
            <a:off x="4390200" y="1608480"/>
            <a:ext cx="2969280" cy="62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1071360" algn="l"/>
                <a:tab pos="1816560" algn="l"/>
              </a:tabLst>
            </a:pP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цвет.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>
                <a:solidFill>
                  <a:srgbClr val="000000"/>
                </a:solidFill>
                <a:latin typeface="Tahoma"/>
                <a:ea typeface="DejaVu Sans"/>
              </a:rPr>
              <a:t>Со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временем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84" name="object 6"/>
          <p:cNvSpPr/>
          <p:nvPr/>
        </p:nvSpPr>
        <p:spPr>
          <a:xfrm>
            <a:off x="820440" y="1913400"/>
            <a:ext cx="6539040" cy="62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2585160" algn="l"/>
                <a:tab pos="3369960" algn="l"/>
                <a:tab pos="4777200" algn="l"/>
                <a:tab pos="5529600" algn="l"/>
              </a:tabLst>
            </a:pP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послеоперационная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>
                <a:solidFill>
                  <a:srgbClr val="000000"/>
                </a:solidFill>
                <a:latin typeface="Tahoma"/>
                <a:ea typeface="DejaVu Sans"/>
              </a:rPr>
              <a:t>рана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заживает,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>
                <a:solidFill>
                  <a:srgbClr val="000000"/>
                </a:solidFill>
                <a:latin typeface="Tahoma"/>
                <a:ea typeface="DejaVu Sans"/>
              </a:rPr>
              <a:t>отёк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спадает,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85" name="object 7"/>
          <p:cNvSpPr/>
          <p:nvPr/>
        </p:nvSpPr>
        <p:spPr>
          <a:xfrm>
            <a:off x="820440" y="2218320"/>
            <a:ext cx="6540480" cy="245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 algn="just">
              <a:lnSpc>
                <a:spcPct val="100000"/>
              </a:lnSpc>
              <a:spcBef>
                <a:spcPts val="105"/>
              </a:spcBef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размер</a:t>
            </a:r>
            <a:r>
              <a:rPr lang="ru-RU" sz="2000" b="0" strike="noStrike" spc="10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стомы</a:t>
            </a:r>
            <a:r>
              <a:rPr lang="ru-RU" sz="2000" b="0" strike="noStrike" spc="10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уменьшается,</a:t>
            </a:r>
            <a:r>
              <a:rPr lang="ru-RU" sz="2000" b="0" strike="noStrike" spc="114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а</a:t>
            </a:r>
            <a:r>
              <a:rPr lang="ru-RU" sz="2000" b="0" strike="noStrike" spc="10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её</a:t>
            </a:r>
            <a:r>
              <a:rPr lang="ru-RU" sz="2000" b="0" strike="noStrike" spc="10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цвет</a:t>
            </a:r>
            <a:r>
              <a:rPr lang="ru-RU" sz="2000" b="0" strike="noStrike" spc="10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становится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красно-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розовым.</a:t>
            </a:r>
            <a:endParaRPr lang="ru-RU" sz="2000" b="0" strike="noStrike" spc="-1" dirty="0">
              <a:latin typeface="Arial"/>
            </a:endParaRPr>
          </a:p>
          <a:p>
            <a:pPr marL="12600"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  Через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4-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6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недель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стома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полностью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сформируется.</a:t>
            </a:r>
            <a:endParaRPr lang="ru-RU" sz="2000" b="0" strike="noStrike" spc="-1" dirty="0">
              <a:latin typeface="Arial"/>
            </a:endParaRPr>
          </a:p>
          <a:p>
            <a:pPr marL="12600"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результате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сокращения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или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расширения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выведенной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кишки</a:t>
            </a:r>
            <a:r>
              <a:rPr lang="ru-RU" sz="2000" b="0" strike="noStrike" spc="10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размер</a:t>
            </a:r>
            <a:r>
              <a:rPr lang="ru-RU" sz="2000" b="0" strike="noStrike" spc="10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стомы</a:t>
            </a:r>
            <a:r>
              <a:rPr lang="ru-RU" sz="2000" b="0" strike="noStrike" spc="10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может</a:t>
            </a:r>
            <a:r>
              <a:rPr lang="ru-RU" sz="2000" b="0" strike="noStrike" spc="10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меняться.</a:t>
            </a:r>
            <a:r>
              <a:rPr lang="ru-RU" sz="2000" b="0" strike="noStrike" spc="9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Однако</a:t>
            </a:r>
            <a:r>
              <a:rPr lang="ru-RU" sz="2000" b="0" strike="noStrike" spc="109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следует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регулярно</a:t>
            </a:r>
            <a:r>
              <a:rPr lang="ru-RU" sz="2000" b="0" strike="noStrike" spc="10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следить</a:t>
            </a:r>
            <a:r>
              <a:rPr lang="ru-RU" sz="2000" b="0" strike="noStrike" spc="10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</a:t>
            </a:r>
            <a:r>
              <a:rPr lang="ru-RU" sz="2000" b="0" strike="noStrike" spc="10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размером</a:t>
            </a:r>
            <a:r>
              <a:rPr lang="ru-RU" sz="2000" b="0" strike="noStrike" spc="10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стомы.</a:t>
            </a:r>
            <a:r>
              <a:rPr lang="ru-RU" sz="2000" b="0" strike="noStrike" spc="10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86" name="object 8"/>
          <p:cNvSpPr/>
          <p:nvPr/>
        </p:nvSpPr>
        <p:spPr>
          <a:xfrm>
            <a:off x="914400" y="4025160"/>
            <a:ext cx="6541560" cy="184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 algn="just">
              <a:lnSpc>
                <a:spcPct val="100000"/>
              </a:lnSpc>
              <a:spcBef>
                <a:spcPts val="99"/>
              </a:spcBef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  В течение первых</a:t>
            </a:r>
            <a:r>
              <a:rPr lang="ru-RU" sz="2000" b="0" strike="noStrike" spc="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6</a:t>
            </a:r>
            <a:r>
              <a:rPr lang="ru-RU" sz="2000" b="0" strike="noStrike" spc="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—  8</a:t>
            </a:r>
            <a:r>
              <a:rPr lang="ru-RU" sz="2000" b="0" strike="noStrike" spc="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недель</a:t>
            </a:r>
            <a:r>
              <a:rPr lang="ru-RU" sz="2000" b="0" strike="noStrike" spc="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после</a:t>
            </a:r>
            <a:r>
              <a:rPr lang="ru-RU" sz="2000" b="0" strike="noStrike" spc="7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операции</a:t>
            </a:r>
            <a:r>
              <a:rPr lang="ru-RU" sz="2000" b="0" strike="noStrike" spc="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необходимо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еженедельно</a:t>
            </a:r>
            <a:r>
              <a:rPr lang="ru-RU" sz="2000" b="0" strike="noStrike" spc="30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определять</a:t>
            </a:r>
            <a:r>
              <a:rPr lang="ru-RU" sz="2000" b="0" strike="noStrike" spc="30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размер</a:t>
            </a:r>
            <a:r>
              <a:rPr lang="ru-RU" sz="2000" b="0" strike="noStrike" spc="30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стомы,</a:t>
            </a:r>
            <a:r>
              <a:rPr lang="ru-RU" sz="2000" b="0" strike="noStrike" spc="29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а</a:t>
            </a:r>
            <a:r>
              <a:rPr lang="ru-RU" sz="2000" b="0" strike="noStrike" spc="304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затем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ежемесячно</a:t>
            </a:r>
            <a:r>
              <a:rPr lang="ru-RU" sz="20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течение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первого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года.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</a:t>
            </a:r>
            <a:r>
              <a:rPr lang="ru-RU" sz="20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дальнейшем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рекомендуется</a:t>
            </a:r>
            <a:r>
              <a:rPr lang="ru-RU" sz="2000" b="0" strike="noStrike" spc="31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определять</a:t>
            </a:r>
            <a:r>
              <a:rPr lang="ru-RU" sz="2000" b="0" strike="noStrike" spc="32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размер</a:t>
            </a:r>
            <a:r>
              <a:rPr lang="ru-RU" sz="2000" b="0" strike="noStrike" spc="31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стомы</a:t>
            </a:r>
            <a:r>
              <a:rPr lang="ru-RU" sz="2000" b="0" strike="noStrike" spc="32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каждые полгода.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87" name="object 9"/>
          <p:cNvSpPr/>
          <p:nvPr/>
        </p:nvSpPr>
        <p:spPr>
          <a:xfrm>
            <a:off x="813960" y="5512320"/>
            <a:ext cx="6541200" cy="92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1452960" algn="l"/>
                <a:tab pos="3148920" algn="l"/>
                <a:tab pos="4285080" algn="l"/>
                <a:tab pos="611064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Измерение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стомы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необходимо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"/>
              </a:spcBef>
              <a:tabLst>
                <a:tab pos="1452960" algn="l"/>
                <a:tab pos="3148920" algn="l"/>
                <a:tab pos="4285080" algn="l"/>
                <a:tab pos="611064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правильного</a:t>
            </a:r>
            <a:r>
              <a:rPr lang="ru-RU" sz="20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подбора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калоприёмников.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88" name="object 10"/>
          <p:cNvPicPr/>
          <p:nvPr/>
        </p:nvPicPr>
        <p:blipFill>
          <a:blip r:embed="rId2"/>
          <a:stretch/>
        </p:blipFill>
        <p:spPr>
          <a:xfrm>
            <a:off x="8153280" y="1109520"/>
            <a:ext cx="2948760" cy="2776320"/>
          </a:xfrm>
          <a:prstGeom prst="rect">
            <a:avLst/>
          </a:prstGeom>
          <a:ln w="0">
            <a:noFill/>
          </a:ln>
        </p:spPr>
      </p:pic>
      <p:sp>
        <p:nvSpPr>
          <p:cNvPr id="189" name="object 11"/>
          <p:cNvSpPr/>
          <p:nvPr/>
        </p:nvSpPr>
        <p:spPr>
          <a:xfrm>
            <a:off x="8416080" y="4179240"/>
            <a:ext cx="2788920" cy="13977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    «Идеальная</a:t>
            </a:r>
            <a:r>
              <a:rPr lang="ru-RU" sz="18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2" dirty="0" err="1">
                <a:solidFill>
                  <a:srgbClr val="000000"/>
                </a:solidFill>
                <a:latin typeface="Tahoma"/>
                <a:ea typeface="DejaVu Sans"/>
              </a:rPr>
              <a:t>стома</a:t>
            </a:r>
            <a:r>
              <a:rPr lang="ru-RU" sz="18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»:</a:t>
            </a:r>
            <a:endParaRPr lang="ru-RU" sz="1800" b="0" strike="noStrike" spc="-1" dirty="0">
              <a:latin typeface="Arial"/>
            </a:endParaRPr>
          </a:p>
          <a:p>
            <a:pPr marL="299160" indent="-2862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299160" algn="l"/>
              </a:tabLst>
            </a:pPr>
            <a:r>
              <a:rPr lang="ru-RU" spc="-12" dirty="0">
                <a:solidFill>
                  <a:srgbClr val="000000"/>
                </a:solidFill>
                <a:latin typeface="Tahoma"/>
                <a:ea typeface="DejaVu Sans"/>
              </a:rPr>
              <a:t>р</a:t>
            </a:r>
            <a:r>
              <a:rPr lang="ru-RU" sz="18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озово-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красный</a:t>
            </a:r>
            <a:r>
              <a:rPr lang="ru-RU" sz="1800" b="0" strike="noStrike" spc="-7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цвет;</a:t>
            </a:r>
            <a:endParaRPr lang="ru-RU" sz="1800" b="0" strike="noStrike" spc="-1" dirty="0">
              <a:latin typeface="Arial"/>
            </a:endParaRPr>
          </a:p>
          <a:p>
            <a:pPr marL="299160" indent="-2862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299160" algn="l"/>
              </a:tabLst>
            </a:pPr>
            <a:r>
              <a:rPr lang="ru-RU" spc="-1" dirty="0">
                <a:solidFill>
                  <a:srgbClr val="000000"/>
                </a:solidFill>
                <a:latin typeface="Tahoma"/>
                <a:ea typeface="DejaVu Sans"/>
              </a:rPr>
              <a:t>к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руглая</a:t>
            </a:r>
            <a:r>
              <a:rPr lang="ru-RU" sz="1800" b="0" strike="noStrike" spc="-80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21" dirty="0" smtClean="0">
                <a:solidFill>
                  <a:srgbClr val="000000"/>
                </a:solidFill>
                <a:latin typeface="Tahoma"/>
                <a:ea typeface="DejaVu Sans"/>
              </a:rPr>
              <a:t>форма;</a:t>
            </a:r>
            <a:endParaRPr lang="ru-RU" sz="1800" b="0" strike="noStrike" spc="-1" dirty="0">
              <a:latin typeface="Arial"/>
            </a:endParaRPr>
          </a:p>
          <a:p>
            <a:pPr marL="299160" indent="-2862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299160" algn="l"/>
              </a:tabLst>
            </a:pPr>
            <a:r>
              <a:rPr lang="ru-RU" sz="1800" b="0" strike="noStrike" spc="-1" dirty="0" err="1" smtClean="0">
                <a:solidFill>
                  <a:srgbClr val="000000"/>
                </a:solidFill>
                <a:latin typeface="Tahoma"/>
                <a:ea typeface="DejaVu Sans"/>
              </a:rPr>
              <a:t>ормальная</a:t>
            </a:r>
            <a:r>
              <a:rPr lang="ru-RU" sz="1800" b="0" strike="noStrike" spc="-52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кожа</a:t>
            </a:r>
            <a:endParaRPr lang="ru-RU" sz="1800" b="0" strike="noStrike" spc="-1" dirty="0">
              <a:latin typeface="Arial"/>
            </a:endParaRPr>
          </a:p>
          <a:p>
            <a:pPr marL="299160">
              <a:lnSpc>
                <a:spcPct val="100000"/>
              </a:lnSpc>
              <a:tabLst>
                <a:tab pos="299160" algn="l"/>
              </a:tabLst>
            </a:pPr>
            <a:r>
              <a:rPr lang="ru-RU" sz="18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вокруг</a:t>
            </a:r>
            <a:r>
              <a:rPr lang="ru-RU" sz="1800" b="0" strike="noStrike" spc="-7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стомы.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190" name="Изображение 4"/>
          <p:cNvPicPr/>
          <p:nvPr/>
        </p:nvPicPr>
        <p:blipFill>
          <a:blip r:embed="rId3"/>
          <a:stretch/>
        </p:blipFill>
        <p:spPr>
          <a:xfrm>
            <a:off x="10971000" y="148680"/>
            <a:ext cx="1009440" cy="86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 txBox="1"/>
          <p:nvPr/>
        </p:nvSpPr>
        <p:spPr>
          <a:xfrm>
            <a:off x="3599014" y="433872"/>
            <a:ext cx="489708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Средства</a:t>
            </a:r>
            <a:r>
              <a:rPr lang="ru-RU" sz="3200" b="0" strike="noStrike" spc="-52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ухода</a:t>
            </a:r>
            <a:r>
              <a:rPr lang="ru-RU" sz="3200" b="0" strike="noStrike" spc="-26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за</a:t>
            </a:r>
            <a:r>
              <a:rPr lang="ru-RU" sz="3200" b="0" strike="noStrike" spc="-5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стомой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92" name="object 3"/>
          <p:cNvSpPr/>
          <p:nvPr/>
        </p:nvSpPr>
        <p:spPr>
          <a:xfrm>
            <a:off x="729359" y="906120"/>
            <a:ext cx="11593269" cy="6418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949320" algn="l"/>
                <a:tab pos="2045160" algn="l"/>
                <a:tab pos="2905200" algn="l"/>
                <a:tab pos="3347640" algn="l"/>
                <a:tab pos="4360680" algn="l"/>
                <a:tab pos="5458320" algn="l"/>
                <a:tab pos="5909400" algn="l"/>
                <a:tab pos="6654960" algn="l"/>
                <a:tab pos="7635960" algn="l"/>
              </a:tabLst>
            </a:pP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Выбор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средств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ухода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за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 err="1">
                <a:solidFill>
                  <a:srgbClr val="000000"/>
                </a:solidFill>
                <a:latin typeface="Tahoma"/>
                <a:ea typeface="DejaVu Sans"/>
              </a:rPr>
              <a:t>стомой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зависит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от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вида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стомы,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места её расположения, </a:t>
            </a:r>
          </a:p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949320" algn="l"/>
                <a:tab pos="2045160" algn="l"/>
                <a:tab pos="2905200" algn="l"/>
                <a:tab pos="3347640" algn="l"/>
                <a:tab pos="4360680" algn="l"/>
                <a:tab pos="5458320" algn="l"/>
                <a:tab pos="5909400" algn="l"/>
                <a:tab pos="6654960" algn="l"/>
                <a:tab pos="7635960" algn="l"/>
              </a:tabLst>
            </a:pP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а также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93" name="object 4"/>
          <p:cNvSpPr/>
          <p:nvPr/>
        </p:nvSpPr>
        <p:spPr>
          <a:xfrm>
            <a:off x="1687301" y="1227033"/>
            <a:ext cx="11400121" cy="6418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2132280" algn="l"/>
                <a:tab pos="3378960" algn="l"/>
                <a:tab pos="4255200" algn="l"/>
                <a:tab pos="6129000" algn="l"/>
                <a:tab pos="6992640" algn="l"/>
                <a:tab pos="8034120" algn="l"/>
              </a:tabLst>
            </a:pPr>
            <a:r>
              <a:rPr lang="ru-RU" sz="2000" spc="-12" dirty="0" err="1">
                <a:solidFill>
                  <a:srgbClr val="000000"/>
                </a:solidFill>
                <a:latin typeface="Tahoma"/>
                <a:ea typeface="DejaVu Sans"/>
              </a:rPr>
              <a:t>о</a:t>
            </a:r>
            <a:r>
              <a:rPr lang="ru-RU" sz="2000" b="0" strike="noStrike" spc="-12" dirty="0" err="1" smtClean="0">
                <a:solidFill>
                  <a:srgbClr val="000000"/>
                </a:solidFill>
                <a:latin typeface="Tahoma"/>
                <a:ea typeface="DejaVu Sans"/>
              </a:rPr>
              <a:t>формленности</a:t>
            </a:r>
            <a:r>
              <a:rPr lang="ru-RU" sz="2000" spc="-1" dirty="0" smtClean="0">
                <a:solidFill>
                  <a:srgbClr val="000000"/>
                </a:solidFill>
                <a:latin typeface="Tahoma"/>
                <a:ea typeface="DejaVu Sans"/>
              </a:rPr>
              <a:t> к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аловых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масс,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особенностей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кожи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вокруг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стомы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, </a:t>
            </a:r>
          </a:p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2132280" algn="l"/>
                <a:tab pos="3378960" algn="l"/>
                <a:tab pos="4255200" algn="l"/>
                <a:tab pos="6129000" algn="l"/>
                <a:tab pos="6992640" algn="l"/>
                <a:tab pos="8034120" algn="l"/>
              </a:tabLst>
            </a:pP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предпочтений пациента.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95" name="object 6"/>
          <p:cNvSpPr/>
          <p:nvPr/>
        </p:nvSpPr>
        <p:spPr>
          <a:xfrm>
            <a:off x="895320" y="1912905"/>
            <a:ext cx="10731960" cy="4014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2000" b="0" strike="noStrike" spc="-1" dirty="0" smtClean="0">
                <a:latin typeface="Arial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Виды</a:t>
            </a:r>
            <a:r>
              <a:rPr lang="ru-RU" sz="2000" b="1" strike="noStrike" spc="-32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1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калоприёмников: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spc="-12" dirty="0" smtClean="0">
                <a:solidFill>
                  <a:srgbClr val="000000"/>
                </a:solidFill>
                <a:latin typeface="Tahoma"/>
                <a:ea typeface="DejaVu Sans"/>
              </a:rPr>
              <a:t>О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днокомпонентные.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Однокомпонентные</a:t>
            </a:r>
            <a:r>
              <a:rPr lang="ru-RU" sz="2000" b="0" strike="noStrike" spc="-6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калоприёмники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представляют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собой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err="1">
                <a:solidFill>
                  <a:srgbClr val="000000"/>
                </a:solidFill>
                <a:latin typeface="Tahoma"/>
                <a:ea typeface="DejaVu Sans"/>
              </a:rPr>
              <a:t>стомный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мешок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встроенной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клеевой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пластиной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(т.е.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мешок</a:t>
            </a:r>
            <a:r>
              <a:rPr lang="ru-RU" sz="2000" b="0" strike="noStrike" spc="-32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на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клеевой основе).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2404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Двухкомпонентные.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Двухкомпонентные</a:t>
            </a:r>
            <a:r>
              <a:rPr lang="ru-RU" sz="2000" b="0" strike="noStrike" spc="-6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калоприёмники</a:t>
            </a:r>
            <a:r>
              <a:rPr lang="ru-RU" sz="2000" b="0" strike="noStrike" spc="-6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представляют</a:t>
            </a:r>
            <a:r>
              <a:rPr lang="ru-RU" sz="2000" b="0" strike="noStrike" spc="-6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собой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комплект,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1393200" algn="l"/>
                <a:tab pos="1779840" algn="l"/>
                <a:tab pos="3155400" algn="l"/>
                <a:tab pos="3798000" algn="l"/>
                <a:tab pos="4185360" algn="l"/>
                <a:tab pos="4963320" algn="l"/>
                <a:tab pos="6041880" algn="l"/>
                <a:tab pos="7289640" algn="l"/>
                <a:tab pos="7561440" algn="l"/>
                <a:tab pos="8674200" algn="l"/>
                <a:tab pos="9695160" algn="l"/>
                <a:tab pos="9968400" algn="l"/>
              </a:tabLst>
            </a:pP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состоящий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из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отдельных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друг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от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друга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клеевой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пластины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 err="1">
                <a:solidFill>
                  <a:srgbClr val="000000"/>
                </a:solidFill>
                <a:latin typeface="Tahoma"/>
                <a:ea typeface="DejaVu Sans"/>
              </a:rPr>
              <a:t>стомных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мешков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имеют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специальное</a:t>
            </a:r>
            <a:r>
              <a:rPr lang="ru-RU" sz="2000" b="0" strike="noStrike" spc="-5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устройство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r>
              <a:rPr lang="ru-RU" sz="2000" b="0" strike="noStrike" spc="-3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крепления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мешка</a:t>
            </a:r>
            <a:endParaRPr lang="ru-RU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1393200" algn="l"/>
                <a:tab pos="1779840" algn="l"/>
                <a:tab pos="3155400" algn="l"/>
                <a:tab pos="3798000" algn="l"/>
                <a:tab pos="4185360" algn="l"/>
                <a:tab pos="4963320" algn="l"/>
                <a:tab pos="6041880" algn="l"/>
                <a:tab pos="7289640" algn="l"/>
                <a:tab pos="7561440" algn="l"/>
                <a:tab pos="8674200" algn="l"/>
                <a:tab pos="9695160" algn="l"/>
                <a:tab pos="99684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пластине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—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фланец.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Font typeface="Wingdings" charset="2"/>
              <a:buChar char=""/>
              <a:tabLst>
                <a:tab pos="35496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Недренируемые</a:t>
            </a:r>
            <a:r>
              <a:rPr lang="ru-RU" sz="2000" b="0" strike="noStrike" spc="-11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(закрытые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);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Дренируемые</a:t>
            </a:r>
            <a:r>
              <a:rPr lang="ru-RU" sz="2000" b="0" strike="noStrike" spc="-100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(открытые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).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96" name="Изображение 4"/>
          <p:cNvPicPr/>
          <p:nvPr/>
        </p:nvPicPr>
        <p:blipFill>
          <a:blip r:embed="rId2"/>
          <a:stretch/>
        </p:blipFill>
        <p:spPr>
          <a:xfrm>
            <a:off x="11125080" y="97200"/>
            <a:ext cx="1004400" cy="866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26369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object 2"/>
          <p:cNvPicPr/>
          <p:nvPr/>
        </p:nvPicPr>
        <p:blipFill>
          <a:blip r:embed="rId2"/>
          <a:stretch/>
        </p:blipFill>
        <p:spPr>
          <a:xfrm>
            <a:off x="1574280" y="543960"/>
            <a:ext cx="9075960" cy="2268360"/>
          </a:xfrm>
          <a:prstGeom prst="rect">
            <a:avLst/>
          </a:prstGeom>
          <a:ln w="0">
            <a:noFill/>
          </a:ln>
        </p:spPr>
      </p:pic>
      <p:sp>
        <p:nvSpPr>
          <p:cNvPr id="198" name="PlaceHolder 1"/>
          <p:cNvSpPr txBox="1"/>
          <p:nvPr/>
        </p:nvSpPr>
        <p:spPr>
          <a:xfrm>
            <a:off x="3128400" y="2845080"/>
            <a:ext cx="5356080" cy="115740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Tahoma"/>
              </a:rPr>
              <a:t>Виды</a:t>
            </a:r>
            <a:r>
              <a:rPr lang="ru-RU" sz="1800" b="0" strike="noStrike" spc="-32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</a:rPr>
              <a:t>стомных</a:t>
            </a:r>
            <a:r>
              <a:rPr lang="ru-RU" sz="1800" b="0" strike="noStrike" spc="-46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</a:rPr>
              <a:t>мешков</a:t>
            </a:r>
            <a:r>
              <a:rPr lang="ru-RU" sz="1800" b="0" strike="noStrike" spc="-35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</a:rPr>
              <a:t>и</a:t>
            </a:r>
            <a:r>
              <a:rPr lang="ru-RU" sz="1800" b="0" strike="noStrike" spc="-41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</a:rPr>
              <a:t>их</a:t>
            </a:r>
            <a:r>
              <a:rPr lang="ru-RU" sz="1800" b="0" strike="noStrike" spc="-55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</a:rPr>
              <a:t>составные</a:t>
            </a:r>
            <a:r>
              <a:rPr lang="ru-RU" sz="1800" b="0" strike="noStrike" spc="-26">
                <a:solidFill>
                  <a:srgbClr val="000000"/>
                </a:solidFill>
                <a:latin typeface="Tahoma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Tahoma"/>
              </a:rPr>
              <a:t>части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99" name="object 4"/>
          <p:cNvSpPr/>
          <p:nvPr/>
        </p:nvSpPr>
        <p:spPr>
          <a:xfrm>
            <a:off x="774360" y="3214440"/>
            <a:ext cx="9541440" cy="92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r>
              <a:rPr lang="ru-RU" sz="2000" b="0" strike="noStrike" spc="-3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пациентов</a:t>
            </a:r>
            <a:r>
              <a:rPr lang="ru-RU" sz="2000" b="0" strike="noStrike" spc="-5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2000" b="0" strike="noStrike" spc="-21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втянутой</a:t>
            </a:r>
            <a:r>
              <a:rPr lang="ru-RU" sz="2000" b="0" strike="noStrike" spc="-3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стомой</a:t>
            </a:r>
            <a:r>
              <a:rPr lang="ru-RU" sz="2000" b="0" strike="noStrike" spc="-3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показаны</a:t>
            </a:r>
            <a:r>
              <a:rPr lang="ru-RU" sz="2000" b="0" strike="noStrike" spc="-46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специальные</a:t>
            </a:r>
            <a:r>
              <a:rPr lang="ru-RU" sz="2000" b="0" strike="noStrike" spc="-3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конвексные</a:t>
            </a:r>
            <a:r>
              <a:rPr lang="ru-RU" sz="2000" b="0" strike="noStrike" spc="-3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пластины.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Они</a:t>
            </a:r>
            <a:r>
              <a:rPr lang="ru-RU" sz="2000" b="0" strike="noStrike" spc="-46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имеют</a:t>
            </a:r>
            <a:r>
              <a:rPr lang="ru-RU" sz="2000" b="0" strike="noStrike" spc="-41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жёсткий</a:t>
            </a:r>
            <a:r>
              <a:rPr lang="ru-RU" sz="2000" b="0" strike="noStrike" spc="-26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фланец</a:t>
            </a:r>
            <a:r>
              <a:rPr lang="ru-RU" sz="2000" b="0" strike="noStrike" spc="-5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26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«ушки»</a:t>
            </a:r>
            <a:r>
              <a:rPr lang="ru-RU" sz="2000" b="0" strike="noStrike" spc="-21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r>
              <a:rPr lang="ru-RU" sz="2000" b="0" strike="noStrike" spc="-46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крепления</a:t>
            </a:r>
            <a:r>
              <a:rPr lang="ru-RU" sz="2000" b="0" strike="noStrike" spc="-55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пояса.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00" name="object 5"/>
          <p:cNvPicPr/>
          <p:nvPr/>
        </p:nvPicPr>
        <p:blipFill>
          <a:blip r:embed="rId3"/>
          <a:stretch/>
        </p:blipFill>
        <p:spPr>
          <a:xfrm>
            <a:off x="4572000" y="3890880"/>
            <a:ext cx="2480400" cy="2375640"/>
          </a:xfrm>
          <a:prstGeom prst="rect">
            <a:avLst/>
          </a:prstGeom>
          <a:ln w="0">
            <a:noFill/>
          </a:ln>
        </p:spPr>
      </p:pic>
      <p:sp>
        <p:nvSpPr>
          <p:cNvPr id="201" name="object 6"/>
          <p:cNvSpPr/>
          <p:nvPr/>
        </p:nvSpPr>
        <p:spPr>
          <a:xfrm>
            <a:off x="3775320" y="5948640"/>
            <a:ext cx="5257800" cy="2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Конвексная</a:t>
            </a:r>
            <a:r>
              <a:rPr lang="ru-RU" sz="1800" b="0" strike="noStrike" spc="-21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пластина</a:t>
            </a:r>
            <a:r>
              <a:rPr lang="ru-RU" sz="1800" b="0" strike="noStrike" spc="-6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с</a:t>
            </a:r>
            <a:r>
              <a:rPr lang="ru-RU" sz="1800" b="0" strike="noStrike" spc="-52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Tahoma"/>
                <a:ea typeface="DejaVu Sans"/>
              </a:rPr>
              <a:t>жёстким</a:t>
            </a:r>
            <a:r>
              <a:rPr lang="ru-RU" sz="1800" b="0" strike="noStrike" spc="-46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Tahoma"/>
                <a:ea typeface="DejaVu Sans"/>
              </a:rPr>
              <a:t>фланцем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02" name="Изображение 4"/>
          <p:cNvPicPr/>
          <p:nvPr/>
        </p:nvPicPr>
        <p:blipFill>
          <a:blip r:embed="rId4"/>
          <a:stretch/>
        </p:blipFill>
        <p:spPr>
          <a:xfrm>
            <a:off x="11201400" y="152280"/>
            <a:ext cx="864720" cy="744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 txBox="1"/>
          <p:nvPr/>
        </p:nvSpPr>
        <p:spPr>
          <a:xfrm>
            <a:off x="779040" y="422280"/>
            <a:ext cx="10592280" cy="115812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>
            <a:noAutofit/>
          </a:bodyPr>
          <a:lstStyle/>
          <a:p>
            <a:pPr marL="826920">
              <a:lnSpc>
                <a:spcPct val="100000"/>
              </a:lnSpc>
              <a:spcBef>
                <a:spcPts val="105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Требования</a:t>
            </a:r>
            <a:r>
              <a:rPr lang="ru-RU" sz="3200" b="0" strike="noStrike" spc="-66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Tahoma"/>
              </a:rPr>
              <a:t>к</a:t>
            </a:r>
            <a:r>
              <a:rPr lang="ru-RU" sz="3200" b="0" strike="noStrike" spc="-35">
                <a:solidFill>
                  <a:srgbClr val="000000"/>
                </a:solidFill>
                <a:latin typeface="Tahoma"/>
              </a:rPr>
              <a:t> </a:t>
            </a:r>
            <a:r>
              <a:rPr lang="ru-RU" sz="3200" b="0" strike="noStrike" spc="-12">
                <a:solidFill>
                  <a:srgbClr val="000000"/>
                </a:solidFill>
                <a:latin typeface="Tahoma"/>
              </a:rPr>
              <a:t>калоприёмникам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04" name="object 3"/>
          <p:cNvSpPr/>
          <p:nvPr/>
        </p:nvSpPr>
        <p:spPr>
          <a:xfrm>
            <a:off x="672480" y="1006560"/>
            <a:ext cx="8176320" cy="30912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spAutoFit/>
          </a:bodyPr>
          <a:lstStyle/>
          <a:p>
            <a:pPr marL="354960" indent="-342000">
              <a:lnSpc>
                <a:spcPct val="100000"/>
              </a:lnSpc>
              <a:spcBef>
                <a:spcPts val="105"/>
              </a:spcBef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ahoma"/>
                <a:ea typeface="DejaVu Sans"/>
              </a:rPr>
              <a:t>Б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ahoma"/>
                <a:ea typeface="DejaVu Sans"/>
              </a:rPr>
              <a:t>езопасность</a:t>
            </a:r>
            <a:r>
              <a:rPr lang="ru-RU" sz="2000" b="0" strike="noStrike" spc="-41" dirty="0" smtClean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для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кожных</a:t>
            </a:r>
            <a:r>
              <a:rPr lang="ru-RU" sz="2000" b="0" strike="noStrike" spc="-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покровов;</a:t>
            </a:r>
            <a:endParaRPr lang="ru-RU" sz="2000" b="0" strike="noStrike" spc="-1" dirty="0">
              <a:latin typeface="Arial"/>
            </a:endParaRPr>
          </a:p>
          <a:p>
            <a:pPr marL="355680" indent="-34272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355680" algn="l"/>
                <a:tab pos="1443960" algn="l"/>
                <a:tab pos="1840320" algn="l"/>
                <a:tab pos="3242160" algn="l"/>
                <a:tab pos="4589640" algn="l"/>
                <a:tab pos="6107400" algn="l"/>
                <a:tab pos="7902720" algn="l"/>
              </a:tabLst>
            </a:pP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полная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надёжная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изоляция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кишечного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содержимого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от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внешней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среды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-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элементов</a:t>
            </a:r>
            <a:r>
              <a:rPr lang="ru-RU" sz="2000" b="0" strike="noStrike" spc="-4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одежды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пациента;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герметичность,</a:t>
            </a:r>
            <a:r>
              <a:rPr lang="ru-RU" sz="2000" b="0" strike="noStrike" spc="-97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прочность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прикрепления;</a:t>
            </a:r>
            <a:endParaRPr lang="ru-RU" sz="2000" b="0" strike="noStrike" spc="-1" dirty="0">
              <a:latin typeface="Arial"/>
            </a:endParaRPr>
          </a:p>
          <a:p>
            <a:pPr marL="354960" indent="-342000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незаметность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под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одеждой,</a:t>
            </a:r>
            <a:r>
              <a:rPr lang="ru-RU" sz="2000" b="0" strike="noStrike" spc="-4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простота</a:t>
            </a:r>
            <a:r>
              <a:rPr lang="ru-RU" sz="2000" b="0" strike="noStrike" spc="-2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 smtClean="0">
                <a:solidFill>
                  <a:srgbClr val="000000"/>
                </a:solidFill>
                <a:latin typeface="Tahoma"/>
                <a:ea typeface="DejaVu Sans"/>
              </a:rPr>
              <a:t>использования.</a:t>
            </a:r>
            <a:endParaRPr lang="ru-RU" sz="2000" b="0" strike="noStrike" spc="-1" dirty="0">
              <a:latin typeface="Arial"/>
            </a:endParaRPr>
          </a:p>
          <a:p>
            <a:pPr marL="12600" algn="just">
              <a:lnSpc>
                <a:spcPct val="100000"/>
              </a:lnSpc>
              <a:spcBef>
                <a:spcPts val="2401"/>
              </a:spcBef>
              <a:tabLst>
                <a:tab pos="35496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Этим</a:t>
            </a:r>
            <a:r>
              <a:rPr lang="ru-RU" sz="2000" b="0" strike="noStrike" spc="46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требованиям</a:t>
            </a:r>
            <a:r>
              <a:rPr lang="ru-RU" sz="2000" b="0" strike="noStrike" spc="4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отвечают</a:t>
            </a:r>
            <a:r>
              <a:rPr lang="ru-RU" sz="2000" b="0" strike="noStrike" spc="4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адгезивные</a:t>
            </a:r>
            <a:r>
              <a:rPr lang="ru-RU" sz="2000" b="0" strike="noStrike" spc="4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клеящиеся</a:t>
            </a:r>
            <a:r>
              <a:rPr lang="ru-RU" sz="2000" b="0" strike="noStrike" spc="4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пластины</a:t>
            </a:r>
            <a:r>
              <a:rPr lang="ru-RU" sz="2000" b="0" strike="noStrike" spc="49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20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и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современные</a:t>
            </a:r>
            <a:r>
              <a:rPr lang="ru-RU" sz="2000" b="0" strike="noStrike" spc="154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стомные</a:t>
            </a:r>
            <a:r>
              <a:rPr lang="ru-RU" sz="2000" b="0" strike="noStrike" spc="154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мешки.</a:t>
            </a:r>
            <a:r>
              <a:rPr lang="ru-RU" sz="2000" b="0" strike="noStrike" spc="154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Адгезивные</a:t>
            </a:r>
            <a:r>
              <a:rPr lang="ru-RU" sz="2000" b="0" strike="noStrike" spc="160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пластины</a:t>
            </a:r>
            <a:r>
              <a:rPr lang="ru-RU" sz="2000" b="0" strike="noStrike" spc="154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имеют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Tahoma"/>
                <a:ea typeface="DejaVu Sans"/>
              </a:rPr>
              <a:t>гипоаллергенную</a:t>
            </a:r>
            <a:r>
              <a:rPr lang="ru-RU" sz="2000" b="0" strike="noStrike" spc="4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гидроколлоидную</a:t>
            </a:r>
            <a:r>
              <a:rPr lang="ru-RU" sz="2000" b="0" strike="noStrike" spc="40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основу,</a:t>
            </a:r>
            <a:r>
              <a:rPr lang="ru-RU" sz="2000" b="0" strike="noStrike" spc="4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которая</a:t>
            </a:r>
            <a:r>
              <a:rPr lang="ru-RU" sz="2000" b="0" strike="noStrike" spc="415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предохраняет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кожу,</a:t>
            </a:r>
            <a:r>
              <a:rPr lang="ru-RU" sz="2000" b="0" strike="noStrike" spc="145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обладает</a:t>
            </a:r>
            <a:r>
              <a:rPr lang="ru-RU" sz="2000" b="0" strike="noStrike" spc="151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защитными,</a:t>
            </a:r>
            <a:r>
              <a:rPr lang="ru-RU" sz="2000" b="0" strike="noStrike" spc="154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заживляющими</a:t>
            </a:r>
            <a:r>
              <a:rPr lang="ru-RU" sz="2000" b="0" strike="noStrike" spc="145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и</a:t>
            </a:r>
            <a:r>
              <a:rPr lang="ru-RU" sz="2000" b="0" strike="noStrike" spc="151" dirty="0">
                <a:solidFill>
                  <a:srgbClr val="000000"/>
                </a:solidFill>
                <a:latin typeface="Tahoma"/>
                <a:ea typeface="DejaVu Sans"/>
              </a:rPr>
              <a:t>   </a:t>
            </a:r>
            <a:r>
              <a:rPr lang="ru-RU" sz="20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адгезивными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05" name="object 4"/>
          <p:cNvSpPr/>
          <p:nvPr/>
        </p:nvSpPr>
        <p:spPr>
          <a:xfrm>
            <a:off x="672480" y="4055040"/>
            <a:ext cx="8175600" cy="62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1784880" algn="l"/>
                <a:tab pos="3517920" algn="l"/>
                <a:tab pos="4990320" algn="l"/>
                <a:tab pos="7011720" algn="l"/>
              </a:tabLst>
            </a:pP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свойствами.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Адгезивные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пластины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обеспечивают</a:t>
            </a:r>
            <a:r>
              <a:rPr lang="ru-RU" sz="2000" b="0" strike="noStrike" spc="-1">
                <a:solidFill>
                  <a:srgbClr val="000000"/>
                </a:solidFill>
                <a:latin typeface="Tahoma"/>
                <a:ea typeface="DejaVu Sans"/>
              </a:rPr>
              <a:t>	</a:t>
            </a: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надёжное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06" name="object 5"/>
          <p:cNvSpPr/>
          <p:nvPr/>
        </p:nvSpPr>
        <p:spPr>
          <a:xfrm>
            <a:off x="672480" y="4359960"/>
            <a:ext cx="1758960" cy="62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2000" b="0" strike="noStrike" spc="-12">
                <a:solidFill>
                  <a:srgbClr val="000000"/>
                </a:solidFill>
                <a:latin typeface="Tahoma"/>
                <a:ea typeface="DejaVu Sans"/>
              </a:rPr>
              <a:t>прекрепление.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07" name="object 8"/>
          <p:cNvPicPr/>
          <p:nvPr/>
        </p:nvPicPr>
        <p:blipFill>
          <a:blip r:embed="rId2"/>
          <a:stretch/>
        </p:blipFill>
        <p:spPr>
          <a:xfrm>
            <a:off x="8991360" y="1524240"/>
            <a:ext cx="2670840" cy="2340000"/>
          </a:xfrm>
          <a:prstGeom prst="rect">
            <a:avLst/>
          </a:prstGeom>
          <a:ln w="0">
            <a:noFill/>
          </a:ln>
        </p:spPr>
      </p:pic>
      <p:sp>
        <p:nvSpPr>
          <p:cNvPr id="208" name="object 9"/>
          <p:cNvSpPr/>
          <p:nvPr/>
        </p:nvSpPr>
        <p:spPr>
          <a:xfrm>
            <a:off x="9092520" y="3958200"/>
            <a:ext cx="2973240" cy="71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  </a:t>
            </a:r>
            <a:r>
              <a:rPr lang="ru-RU" sz="14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Дренируемый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непрозрачный</a:t>
            </a:r>
            <a:endParaRPr lang="ru-RU" sz="14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калоприёмник</a:t>
            </a:r>
            <a:r>
              <a:rPr lang="ru-RU" sz="1400" b="0" strike="noStrike" spc="-126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52" dirty="0">
                <a:solidFill>
                  <a:srgbClr val="000000"/>
                </a:solidFill>
                <a:latin typeface="Tahoma"/>
                <a:ea typeface="DejaVu Sans"/>
              </a:rPr>
              <a:t>с </a:t>
            </a:r>
            <a:r>
              <a:rPr lang="ru-RU" sz="1400" b="0" strike="noStrike" spc="-1" dirty="0">
                <a:solidFill>
                  <a:srgbClr val="000000"/>
                </a:solidFill>
                <a:latin typeface="Tahoma"/>
                <a:ea typeface="DejaVu Sans"/>
              </a:rPr>
              <a:t>адгезивной</a:t>
            </a:r>
            <a:r>
              <a:rPr lang="ru-RU" sz="1400" b="0" strike="noStrike" spc="-114" dirty="0">
                <a:solidFill>
                  <a:srgbClr val="000000"/>
                </a:solidFill>
                <a:latin typeface="Tahoma"/>
                <a:ea typeface="DejaVu Sans"/>
              </a:rPr>
              <a:t> </a:t>
            </a:r>
            <a:r>
              <a:rPr lang="ru-RU" sz="1400" b="0" strike="noStrike" spc="-12" dirty="0">
                <a:solidFill>
                  <a:srgbClr val="000000"/>
                </a:solidFill>
                <a:latin typeface="Tahoma"/>
                <a:ea typeface="DejaVu Sans"/>
              </a:rPr>
              <a:t>пластиной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209" name="Изображение 4"/>
          <p:cNvPicPr/>
          <p:nvPr/>
        </p:nvPicPr>
        <p:blipFill>
          <a:blip r:embed="rId3"/>
          <a:stretch/>
        </p:blipFill>
        <p:spPr>
          <a:xfrm>
            <a:off x="11125080" y="152280"/>
            <a:ext cx="940680" cy="81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1383</Words>
  <Application>Microsoft Office PowerPoint</Application>
  <PresentationFormat>Широкоэкранный</PresentationFormat>
  <Paragraphs>228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8" baseType="lpstr">
      <vt:lpstr>Arial</vt:lpstr>
      <vt:lpstr>Bahnschrift</vt:lpstr>
      <vt:lpstr>DejaVu Sans</vt:lpstr>
      <vt:lpstr>Microsoft Sans Serif</vt:lpstr>
      <vt:lpstr>Open Sans</vt:lpstr>
      <vt:lpstr>StarSymbol</vt:lpstr>
      <vt:lpstr>Symbol</vt:lpstr>
      <vt:lpstr>Tahoma</vt:lpstr>
      <vt:lpstr>Times New Roman</vt:lpstr>
      <vt:lpstr>Wingdings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Кишечные стомы. Особенности ухода.</dc:title>
  <dc:subject/>
  <dc:creator>Надежда Смирнова</dc:creator>
  <dc:description/>
  <cp:lastModifiedBy>Татьяна М. Золотых</cp:lastModifiedBy>
  <cp:revision>34</cp:revision>
  <dcterms:created xsi:type="dcterms:W3CDTF">2025-02-27T06:46:34Z</dcterms:created>
  <dcterms:modified xsi:type="dcterms:W3CDTF">2025-04-16T13:15:34Z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2020-04-02T06:00:00Z</vt:filetime>
  </property>
  <property fmtid="{D5CDD505-2E9C-101B-9397-08002B2CF9AE}" pid="3" name="Creator">
    <vt:lpwstr>Microsoft® PowerPoint® 2016</vt:lpwstr>
  </property>
  <property fmtid="{D5CDD505-2E9C-101B-9397-08002B2CF9AE}" pid="4" name="ICV">
    <vt:lpwstr/>
  </property>
  <property fmtid="{D5CDD505-2E9C-101B-9397-08002B2CF9AE}" pid="5" name="KSOProductBuildVer">
    <vt:lpwstr>1049-11.1.0.11664</vt:lpwstr>
  </property>
  <property fmtid="{D5CDD505-2E9C-101B-9397-08002B2CF9AE}" pid="6" name="LastSaved">
    <vt:filetime>2025-02-26T06:00:00Z</vt:filetime>
  </property>
  <property fmtid="{D5CDD505-2E9C-101B-9397-08002B2CF9AE}" pid="7" name="PresentationFormat">
    <vt:lpwstr>Широкоэкранный</vt:lpwstr>
  </property>
  <property fmtid="{D5CDD505-2E9C-101B-9397-08002B2CF9AE}" pid="8" name="Producer">
    <vt:lpwstr>Microsoft® PowerPoint® 2016</vt:lpwstr>
  </property>
  <property fmtid="{D5CDD505-2E9C-101B-9397-08002B2CF9AE}" pid="9" name="Slides">
    <vt:r8>24</vt:r8>
  </property>
</Properties>
</file>